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-204" y="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N:\Results%20Table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Efficiency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Reference</c:v>
          </c:tx>
          <c:invertIfNegative val="0"/>
          <c:val>
            <c:numRef>
              <c:f>'Results Table'!$I$2:$I$4</c:f>
              <c:numCache>
                <c:formatCode>General</c:formatCode>
                <c:ptCount val="3"/>
                <c:pt idx="0">
                  <c:v>29.888400000000001</c:v>
                </c:pt>
                <c:pt idx="1">
                  <c:v>29.841999999999999</c:v>
                </c:pt>
                <c:pt idx="2">
                  <c:v>29.786999999999999</c:v>
                </c:pt>
              </c:numCache>
            </c:numRef>
          </c:val>
        </c:ser>
        <c:ser>
          <c:idx val="1"/>
          <c:order val="1"/>
          <c:tx>
            <c:v>Test</c:v>
          </c:tx>
          <c:invertIfNegative val="0"/>
          <c:val>
            <c:numRef>
              <c:f>'Results Table'!$I$5:$I$7</c:f>
              <c:numCache>
                <c:formatCode>General</c:formatCode>
                <c:ptCount val="3"/>
                <c:pt idx="0">
                  <c:v>3.4918999999999998</c:v>
                </c:pt>
                <c:pt idx="1">
                  <c:v>2.9297</c:v>
                </c:pt>
                <c:pt idx="2">
                  <c:v>1.4568000000000001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51008"/>
        <c:axId val="36652928"/>
      </c:barChart>
      <c:catAx>
        <c:axId val="3665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Run Number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6652928"/>
        <c:crosses val="autoZero"/>
        <c:auto val="1"/>
        <c:lblAlgn val="ctr"/>
        <c:lblOffset val="100"/>
        <c:noMultiLvlLbl val="0"/>
      </c:catAx>
      <c:valAx>
        <c:axId val="36652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Efficiency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651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8C41401-33B1-49A4-A348-AC47B79835B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0EE246-61BA-4A5F-B886-0A0ED35ABE7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1401-33B1-49A4-A348-AC47B79835B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E246-61BA-4A5F-B886-0A0ED35AB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1401-33B1-49A4-A348-AC47B79835B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E246-61BA-4A5F-B886-0A0ED35AB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1401-33B1-49A4-A348-AC47B79835B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E246-61BA-4A5F-B886-0A0ED35AB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1401-33B1-49A4-A348-AC47B79835B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E246-61BA-4A5F-B886-0A0ED35AB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1401-33B1-49A4-A348-AC47B79835B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E246-61BA-4A5F-B886-0A0ED35ABE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1401-33B1-49A4-A348-AC47B79835B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E246-61BA-4A5F-B886-0A0ED35AB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1401-33B1-49A4-A348-AC47B79835B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E246-61BA-4A5F-B886-0A0ED35AB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1401-33B1-49A4-A348-AC47B79835B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E246-61BA-4A5F-B886-0A0ED35AB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1401-33B1-49A4-A348-AC47B79835B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E246-61BA-4A5F-B886-0A0ED35ABE7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1401-33B1-49A4-A348-AC47B79835B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E246-61BA-4A5F-B886-0A0ED35ABE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8C41401-33B1-49A4-A348-AC47B79835B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0EE246-61BA-4A5F-B886-0A0ED35ABE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hyperlink" Target="Solar%20Cell%20Simulator%20Manual.docx" TargetMode="Externa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YRiMIuTdo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209800"/>
            <a:ext cx="3313355" cy="170216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b="1" dirty="0" smtClean="0"/>
              <a:t>Solar </a:t>
            </a:r>
            <a:r>
              <a:rPr lang="en-US" sz="4800" b="1" dirty="0"/>
              <a:t>Simulator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44771"/>
            <a:ext cx="3657599" cy="1260629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ME 495 – Mechanical and Thermal Systems Lab</a:t>
            </a:r>
            <a:endParaRPr lang="en-US" sz="7200" b="1" dirty="0" smtClean="0"/>
          </a:p>
          <a:p>
            <a:r>
              <a:rPr lang="en-US" sz="5600" b="1" dirty="0" smtClean="0"/>
              <a:t>Group </a:t>
            </a:r>
            <a:r>
              <a:rPr lang="en-US" sz="5600" b="1" dirty="0"/>
              <a:t>F</a:t>
            </a:r>
            <a:endParaRPr lang="en-US" sz="5600" dirty="0"/>
          </a:p>
          <a:p>
            <a:r>
              <a:rPr lang="en-US" sz="5600" dirty="0" err="1"/>
              <a:t>Kluch</a:t>
            </a:r>
            <a:r>
              <a:rPr lang="en-US" sz="5600" dirty="0"/>
              <a:t>, Arthur</a:t>
            </a:r>
          </a:p>
          <a:p>
            <a:r>
              <a:rPr lang="en-US" sz="5600" dirty="0"/>
              <a:t>Le-Nguyen, Richard</a:t>
            </a:r>
          </a:p>
          <a:p>
            <a:r>
              <a:rPr lang="en-US" sz="5600" dirty="0"/>
              <a:t>Levin, Ryan</a:t>
            </a:r>
          </a:p>
          <a:p>
            <a:r>
              <a:rPr lang="en-US" sz="5600" dirty="0" err="1"/>
              <a:t>Liljestrom</a:t>
            </a:r>
            <a:r>
              <a:rPr lang="en-US" sz="5600" dirty="0"/>
              <a:t>, Kenneth</a:t>
            </a:r>
          </a:p>
          <a:p>
            <a:r>
              <a:rPr lang="en-US" sz="5600" dirty="0"/>
              <a:t>Maher, Sean</a:t>
            </a:r>
          </a:p>
          <a:p>
            <a:r>
              <a:rPr lang="en-US" sz="5600" dirty="0" err="1"/>
              <a:t>Nazir</a:t>
            </a:r>
            <a:r>
              <a:rPr lang="en-US" sz="5600" dirty="0"/>
              <a:t>, </a:t>
            </a:r>
            <a:r>
              <a:rPr lang="en-US" sz="5600" dirty="0" err="1" smtClean="0"/>
              <a:t>Modaser</a:t>
            </a:r>
            <a:r>
              <a:rPr lang="en-US" sz="5600" dirty="0"/>
              <a:t> </a:t>
            </a:r>
          </a:p>
          <a:p>
            <a:r>
              <a:rPr lang="en-US" sz="5600" dirty="0"/>
              <a:t>Lentz, Levi </a:t>
            </a:r>
          </a:p>
          <a:p>
            <a:endParaRPr lang="en-US" dirty="0"/>
          </a:p>
        </p:txBody>
      </p:sp>
      <p:pic>
        <p:nvPicPr>
          <p:cNvPr id="4" name="Picture 3" descr="http://1.bp.blogspot.com/_kvsAea6GnHU/TUh1AD-SJMI/AAAAAAAABVw/hsLGJz5TMDg/s1600/sdsu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8279"/>
            <a:ext cx="263823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6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024744" cy="1143000"/>
          </a:xfrm>
        </p:spPr>
        <p:txBody>
          <a:bodyPr/>
          <a:lstStyle/>
          <a:p>
            <a:r>
              <a:rPr lang="en-US" b="1" u="sng" dirty="0" smtClean="0"/>
              <a:t>Conclusion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Habib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024744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Introduction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024744" cy="1143000"/>
          </a:xfrm>
        </p:spPr>
        <p:txBody>
          <a:bodyPr/>
          <a:lstStyle/>
          <a:p>
            <a:r>
              <a:rPr lang="en-US" b="1" u="sng" dirty="0" smtClean="0"/>
              <a:t>Theory of Cells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Manufacturing Theory – Substrate Creation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4114799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Polyethylene </a:t>
            </a:r>
            <a:r>
              <a:rPr lang="en-US" dirty="0" err="1" smtClean="0"/>
              <a:t>Terepthalate</a:t>
            </a:r>
            <a:r>
              <a:rPr lang="en-US" dirty="0" smtClean="0"/>
              <a:t> (PET) used as Substrate </a:t>
            </a:r>
          </a:p>
          <a:p>
            <a:r>
              <a:rPr lang="en-US" dirty="0" smtClean="0"/>
              <a:t>Cleaned with Hydrofluoric Acid</a:t>
            </a:r>
          </a:p>
          <a:p>
            <a:r>
              <a:rPr lang="en-US" dirty="0" smtClean="0"/>
              <a:t>Coated with Negative Photoresist SU-8 (10) using Spin Coating at 1000RPM</a:t>
            </a:r>
          </a:p>
          <a:p>
            <a:r>
              <a:rPr lang="en-US" dirty="0" smtClean="0"/>
              <a:t>Exposed to UV, under filter, to create pillars.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09700"/>
            <a:ext cx="160487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2667000"/>
            <a:ext cx="1838325" cy="164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39" y="3870676"/>
            <a:ext cx="19050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7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Manufacturing Theory – Material Deposition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1600200" cy="11882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33800"/>
            <a:ext cx="1898365" cy="213632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276600" y="2133600"/>
            <a:ext cx="4419600" cy="286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Orgacon</a:t>
            </a:r>
            <a:r>
              <a:rPr lang="en-US" dirty="0" smtClean="0"/>
              <a:t> Deposited</a:t>
            </a:r>
          </a:p>
          <a:p>
            <a:r>
              <a:rPr lang="en-US" dirty="0" smtClean="0"/>
              <a:t>P3HT:PCBM (biological) Deposited</a:t>
            </a:r>
          </a:p>
          <a:p>
            <a:r>
              <a:rPr lang="en-US" dirty="0" smtClean="0"/>
              <a:t>Aluminum Evaporated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5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024744" cy="1143000"/>
          </a:xfrm>
        </p:spPr>
        <p:txBody>
          <a:bodyPr/>
          <a:lstStyle/>
          <a:p>
            <a:r>
              <a:rPr lang="en-US" b="1" u="sng" dirty="0" smtClean="0"/>
              <a:t>Testing Theory/Guide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3909508" cy="2438400"/>
          </a:xfrm>
        </p:spPr>
        <p:txBody>
          <a:bodyPr>
            <a:noAutofit/>
          </a:bodyPr>
          <a:lstStyle/>
          <a:p>
            <a:r>
              <a:rPr lang="en-US" sz="1400" u="sng" dirty="0" smtClean="0"/>
              <a:t>Equipment used:</a:t>
            </a:r>
          </a:p>
          <a:p>
            <a:pPr lvl="1"/>
            <a:r>
              <a:rPr lang="en-US" sz="1400" i="1" dirty="0"/>
              <a:t>Newport Oriel I-V Test </a:t>
            </a:r>
            <a:r>
              <a:rPr lang="en-US" sz="1400" i="1" dirty="0" smtClean="0"/>
              <a:t>Station</a:t>
            </a:r>
          </a:p>
          <a:p>
            <a:pPr lvl="1"/>
            <a:r>
              <a:rPr lang="en-US" sz="1400" i="1" dirty="0" smtClean="0"/>
              <a:t>Solar Simulator Lamp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Newport Reference Cell Meter</a:t>
            </a:r>
          </a:p>
          <a:p>
            <a:pPr lvl="1"/>
            <a:r>
              <a:rPr lang="en-US" sz="1400" dirty="0" smtClean="0"/>
              <a:t>Source Meter</a:t>
            </a:r>
          </a:p>
          <a:p>
            <a:pPr lvl="1"/>
            <a:r>
              <a:rPr lang="en-US" sz="1400" dirty="0" smtClean="0"/>
              <a:t>Solar Simulator Power Supply</a:t>
            </a:r>
          </a:p>
          <a:p>
            <a:pPr lvl="1"/>
            <a:r>
              <a:rPr lang="en-US" sz="1400" dirty="0" smtClean="0"/>
              <a:t>Sliding Tray</a:t>
            </a:r>
          </a:p>
          <a:p>
            <a:pPr lvl="1"/>
            <a:r>
              <a:rPr lang="en-US" sz="1400" dirty="0" smtClean="0"/>
              <a:t>Reference Cell</a:t>
            </a:r>
          </a:p>
          <a:p>
            <a:pPr lvl="1"/>
            <a:r>
              <a:rPr lang="en-US" sz="1400" dirty="0" smtClean="0"/>
              <a:t>Banana Plug</a:t>
            </a:r>
          </a:p>
        </p:txBody>
      </p:sp>
      <p:pic>
        <p:nvPicPr>
          <p:cNvPr id="5" name="Picture 4" descr="C:\Users\Kenny\Desktop\ME 495 Project Pics\5E8696A7-7320-4FE9-93DA-53820B989C9C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513" r="6365"/>
          <a:stretch/>
        </p:blipFill>
        <p:spPr bwMode="auto">
          <a:xfrm>
            <a:off x="609600" y="3962400"/>
            <a:ext cx="2022764" cy="250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1524000"/>
            <a:ext cx="3932653" cy="175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u="sng" dirty="0" smtClean="0"/>
              <a:t>Setup and Testing Guide:</a:t>
            </a:r>
          </a:p>
          <a:p>
            <a:pPr lvl="1"/>
            <a:r>
              <a:rPr lang="en-US" sz="1400" dirty="0" smtClean="0">
                <a:hlinkClick r:id="rId4" action="ppaction://hlinkfile"/>
              </a:rPr>
              <a:t>Solar Cell Simulator Manual</a:t>
            </a:r>
            <a:endParaRPr lang="en-US" sz="1400" dirty="0" smtClean="0"/>
          </a:p>
          <a:p>
            <a:pPr lvl="1"/>
            <a:r>
              <a:rPr lang="en-US" sz="1400" dirty="0" smtClean="0"/>
              <a:t>Test a know solar cell</a:t>
            </a:r>
          </a:p>
          <a:p>
            <a:pPr lvl="1"/>
            <a:r>
              <a:rPr lang="en-US" sz="1400" dirty="0" smtClean="0"/>
              <a:t>Test new organic solar cell</a:t>
            </a:r>
            <a:endParaRPr lang="en-US" sz="1400" dirty="0" smtClean="0">
              <a:hlinkClick r:id="rId4" action="ppaction://hlinkfile"/>
            </a:endParaRPr>
          </a:p>
          <a:p>
            <a:pPr lvl="1"/>
            <a:endParaRPr lang="en-US" dirty="0" smtClean="0"/>
          </a:p>
          <a:p>
            <a:pPr marL="365760" lvl="1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7" name="Picture 6" descr="C:\Users\Kenny\Desktop\Solar Simulator\ME 495 Project Pics\IMAG0049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525" t="15302" r="17520"/>
          <a:stretch>
            <a:fillRect/>
          </a:stretch>
        </p:blipFill>
        <p:spPr bwMode="auto">
          <a:xfrm>
            <a:off x="2819400" y="3966882"/>
            <a:ext cx="1447800" cy="250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Kenny\Desktop\Solar Simulator\ME 495 Project Pics\IMAG005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5999" y="4981863"/>
            <a:ext cx="244919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Kenny\Desktop\Solar Simulator\ME 495 Project Pics\IMAG0051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3325" t="12500"/>
          <a:stretch>
            <a:fillRect/>
          </a:stretch>
        </p:blipFill>
        <p:spPr bwMode="auto">
          <a:xfrm>
            <a:off x="4389043" y="4368683"/>
            <a:ext cx="1307329" cy="89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Kenny\Desktop\Solar Simulator\ME 495 Project Pics\IMAG0052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68261" y="5502228"/>
            <a:ext cx="1560465" cy="9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7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024744" cy="1143000"/>
          </a:xfrm>
        </p:spPr>
        <p:txBody>
          <a:bodyPr/>
          <a:lstStyle/>
          <a:p>
            <a:r>
              <a:rPr lang="en-US" b="1" u="sng" dirty="0" smtClean="0"/>
              <a:t>Instructional Video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024744" cy="1143000"/>
          </a:xfrm>
        </p:spPr>
        <p:txBody>
          <a:bodyPr/>
          <a:lstStyle/>
          <a:p>
            <a:r>
              <a:rPr lang="en-US" b="1" u="sng" dirty="0" smtClean="0"/>
              <a:t>Results – From Program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600200"/>
            <a:ext cx="6777317" cy="1257748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G:\data points\REFERENCE CELL SETTINGS AND GRAPHS\reference cell graph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25671" r="4321" b="14524"/>
          <a:stretch/>
        </p:blipFill>
        <p:spPr bwMode="auto">
          <a:xfrm>
            <a:off x="990600" y="1676400"/>
            <a:ext cx="674914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b="1" u="sng" dirty="0" smtClean="0"/>
              <a:t>Results – Efficiencies </a:t>
            </a:r>
            <a:endParaRPr lang="en-US" b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42988" y="1828800"/>
          <a:ext cx="6777037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29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776</TotalTime>
  <Words>158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Solar Simulator</vt:lpstr>
      <vt:lpstr>Introduction</vt:lpstr>
      <vt:lpstr>Theory of Cells</vt:lpstr>
      <vt:lpstr>Manufacturing Theory – Substrate Creation</vt:lpstr>
      <vt:lpstr>Manufacturing Theory – Material Deposition</vt:lpstr>
      <vt:lpstr>Testing Theory/Guide</vt:lpstr>
      <vt:lpstr>Instructional Video</vt:lpstr>
      <vt:lpstr>Results – From Program</vt:lpstr>
      <vt:lpstr>Results – Efficiencies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Simulator</dc:title>
  <dc:creator>Ryan Levin</dc:creator>
  <cp:lastModifiedBy>Levi C. Lentz</cp:lastModifiedBy>
  <cp:revision>21</cp:revision>
  <dcterms:created xsi:type="dcterms:W3CDTF">2011-12-03T19:55:46Z</dcterms:created>
  <dcterms:modified xsi:type="dcterms:W3CDTF">2011-12-05T23:36:34Z</dcterms:modified>
</cp:coreProperties>
</file>