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vi\Documents\My%20Dropbox\653\Ta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vi\Documents\My%20Dropbox\653\Ta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vi\Documents\My%20Dropbox\653\Taf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vi\Documents\My%20Dropbox\653\T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Adiabatic</a:t>
            </a:r>
            <a:r>
              <a:rPr lang="en-US" baseline="0"/>
              <a:t> Flame Temperature for PG Model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Taf for Air</c:v>
          </c:tx>
          <c:marker>
            <c:symbol val="none"/>
          </c:marker>
          <c:xVal>
            <c:numRef>
              <c:f>DATA_PG_AIR!$B$2:$B$33</c:f>
              <c:numCache>
                <c:formatCode>General</c:formatCode>
                <c:ptCount val="32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DATA_PG_AIR!$F$2:$F$33</c:f>
              <c:numCache>
                <c:formatCode>General</c:formatCode>
                <c:ptCount val="32"/>
                <c:pt idx="0">
                  <c:v>2184.4292257553066</c:v>
                </c:pt>
                <c:pt idx="1">
                  <c:v>2303.1092176378506</c:v>
                </c:pt>
                <c:pt idx="2">
                  <c:v>2408.1103045956538</c:v>
                </c:pt>
                <c:pt idx="3">
                  <c:v>2501.6685438497689</c:v>
                </c:pt>
                <c:pt idx="4">
                  <c:v>2585.5578126715709</c:v>
                </c:pt>
                <c:pt idx="5">
                  <c:v>2661.2033534718826</c:v>
                </c:pt>
                <c:pt idx="6">
                  <c:v>2675.4491074248413</c:v>
                </c:pt>
                <c:pt idx="7">
                  <c:v>2689.4202744076983</c:v>
                </c:pt>
                <c:pt idx="8">
                  <c:v>2703.1247176362772</c:v>
                </c:pt>
                <c:pt idx="9">
                  <c:v>2716.5700029316481</c:v>
                </c:pt>
                <c:pt idx="10">
                  <c:v>2728.4552041734187</c:v>
                </c:pt>
                <c:pt idx="11">
                  <c:v>2729.7634126481494</c:v>
                </c:pt>
                <c:pt idx="12">
                  <c:v>2608.7571787237534</c:v>
                </c:pt>
                <c:pt idx="13">
                  <c:v>2498.1144991438005</c:v>
                </c:pt>
                <c:pt idx="14">
                  <c:v>2396.5586687238965</c:v>
                </c:pt>
                <c:pt idx="15">
                  <c:v>2303.0144167758849</c:v>
                </c:pt>
                <c:pt idx="16">
                  <c:v>2216.5696875286353</c:v>
                </c:pt>
                <c:pt idx="17">
                  <c:v>2136.4458044057092</c:v>
                </c:pt>
                <c:pt idx="18">
                  <c:v>2061.9739482371538</c:v>
                </c:pt>
                <c:pt idx="19">
                  <c:v>1992.5764436429693</c:v>
                </c:pt>
                <c:pt idx="20">
                  <c:v>1927.7517447022469</c:v>
                </c:pt>
                <c:pt idx="21">
                  <c:v>1867.0622939708555</c:v>
                </c:pt>
                <c:pt idx="22">
                  <c:v>1810.1246331465354</c:v>
                </c:pt>
                <c:pt idx="23">
                  <c:v>1756.6012928038547</c:v>
                </c:pt>
                <c:pt idx="24">
                  <c:v>1706.1940986759423</c:v>
                </c:pt>
                <c:pt idx="25">
                  <c:v>1658.6386139966448</c:v>
                </c:pt>
                <c:pt idx="26">
                  <c:v>1613.6994991430963</c:v>
                </c:pt>
                <c:pt idx="27">
                  <c:v>1571.1666166720106</c:v>
                </c:pt>
                <c:pt idx="28">
                  <c:v>1530.8517457015419</c:v>
                </c:pt>
                <c:pt idx="29">
                  <c:v>1492.5857972480082</c:v>
                </c:pt>
                <c:pt idx="30">
                  <c:v>1456.2164436156997</c:v>
                </c:pt>
              </c:numCache>
            </c:numRef>
          </c:yVal>
          <c:smooth val="1"/>
        </c:ser>
        <c:ser>
          <c:idx val="1"/>
          <c:order val="1"/>
          <c:tx>
            <c:v>Taf for Pure O2</c:v>
          </c:tx>
          <c:marker>
            <c:symbol val="none"/>
          </c:marker>
          <c:xVal>
            <c:numRef>
              <c:f>DATA_PG_AIR!$H$2:$H$37</c:f>
              <c:numCache>
                <c:formatCode>General</c:formatCode>
                <c:ptCount val="36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DATA_PG_AIR!$I$2:$I$37</c:f>
              <c:numCache>
                <c:formatCode>General</c:formatCode>
                <c:ptCount val="36"/>
                <c:pt idx="0">
                  <c:v>7235.588235294118</c:v>
                </c:pt>
                <c:pt idx="1">
                  <c:v>7738.45</c:v>
                </c:pt>
                <c:pt idx="2">
                  <c:v>8195.2480916030527</c:v>
                </c:pt>
                <c:pt idx="3">
                  <c:v>8612.0346715328451</c:v>
                </c:pt>
                <c:pt idx="4">
                  <c:v>8993.8461538461543</c:v>
                </c:pt>
                <c:pt idx="5">
                  <c:v>9344.9077181208067</c:v>
                </c:pt>
                <c:pt idx="6">
                  <c:v>9411.754327563247</c:v>
                </c:pt>
                <c:pt idx="7">
                  <c:v>9477.5412813738458</c:v>
                </c:pt>
                <c:pt idx="8">
                  <c:v>9542.2935779816544</c:v>
                </c:pt>
                <c:pt idx="9">
                  <c:v>9606.0354356306871</c:v>
                </c:pt>
                <c:pt idx="10">
                  <c:v>9662.5585937499982</c:v>
                </c:pt>
                <c:pt idx="11">
                  <c:v>9668.790322580644</c:v>
                </c:pt>
                <c:pt idx="12">
                  <c:v>9309.3944099378859</c:v>
                </c:pt>
                <c:pt idx="13">
                  <c:v>8975.8233532934119</c:v>
                </c:pt>
                <c:pt idx="14">
                  <c:v>8665.3901734104038</c:v>
                </c:pt>
                <c:pt idx="15">
                  <c:v>8375.7681564245813</c:v>
                </c:pt>
                <c:pt idx="16">
                  <c:v>8104.9324324324316</c:v>
                </c:pt>
                <c:pt idx="17">
                  <c:v>7851.1125654450252</c:v>
                </c:pt>
                <c:pt idx="18">
                  <c:v>7612.7538071065983</c:v>
                </c:pt>
                <c:pt idx="19">
                  <c:v>7388.4852216748777</c:v>
                </c:pt>
                <c:pt idx="20">
                  <c:v>7177.0933014354068</c:v>
                </c:pt>
                <c:pt idx="21">
                  <c:v>6977.4999999999991</c:v>
                </c:pt>
                <c:pt idx="22">
                  <c:v>6788.7443438914015</c:v>
                </c:pt>
                <c:pt idx="23">
                  <c:v>6609.9669603524217</c:v>
                </c:pt>
                <c:pt idx="24">
                  <c:v>6440.3969957081545</c:v>
                </c:pt>
                <c:pt idx="25">
                  <c:v>6279.3410041840998</c:v>
                </c:pt>
                <c:pt idx="26">
                  <c:v>6126.1734693877543</c:v>
                </c:pt>
                <c:pt idx="27">
                  <c:v>5980.3286852589636</c:v>
                </c:pt>
                <c:pt idx="28">
                  <c:v>5841.2937743190651</c:v>
                </c:pt>
                <c:pt idx="29">
                  <c:v>5708.6026615969586</c:v>
                </c:pt>
                <c:pt idx="30">
                  <c:v>5581.8308550185875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692544"/>
        <c:axId val="99694464"/>
      </c:scatterChart>
      <c:scatterChart>
        <c:scatterStyle val="smoothMarker"/>
        <c:varyColors val="0"/>
        <c:ser>
          <c:idx val="2"/>
          <c:order val="2"/>
          <c:tx>
            <c:v>Percentage of CO</c:v>
          </c:tx>
          <c:marker>
            <c:symbol val="none"/>
          </c:marker>
          <c:xVal>
            <c:numRef>
              <c:f>Sheet3!$I$16:$I$27</c:f>
              <c:numCache>
                <c:formatCode>General</c:formatCode>
                <c:ptCount val="12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</c:numCache>
            </c:numRef>
          </c:xVal>
          <c:yVal>
            <c:numRef>
              <c:f>Sheet3!$O$16:$O$27</c:f>
              <c:numCache>
                <c:formatCode>General</c:formatCode>
                <c:ptCount val="12"/>
                <c:pt idx="0">
                  <c:v>0.90000000000000036</c:v>
                </c:pt>
                <c:pt idx="1">
                  <c:v>0.75</c:v>
                </c:pt>
                <c:pt idx="2">
                  <c:v>0.59999999999999964</c:v>
                </c:pt>
                <c:pt idx="3">
                  <c:v>0.45000000000000018</c:v>
                </c:pt>
                <c:pt idx="4">
                  <c:v>0.29999999999999982</c:v>
                </c:pt>
                <c:pt idx="5">
                  <c:v>0.15000000000000036</c:v>
                </c:pt>
                <c:pt idx="6">
                  <c:v>0.12000000000000011</c:v>
                </c:pt>
                <c:pt idx="7">
                  <c:v>8.9999999999999858E-2</c:v>
                </c:pt>
                <c:pt idx="8">
                  <c:v>6.0000000000000053E-2</c:v>
                </c:pt>
                <c:pt idx="9">
                  <c:v>3.0000000000000249E-2</c:v>
                </c:pt>
                <c:pt idx="10">
                  <c:v>3.0000000000001137E-3</c:v>
                </c:pt>
                <c:pt idx="11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702272"/>
        <c:axId val="99700736"/>
      </c:scatterChart>
      <c:valAx>
        <c:axId val="99692544"/>
        <c:scaling>
          <c:orientation val="minMax"/>
          <c:max val="1.5"/>
          <c:min val="0.4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Equivalence Ratio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694464"/>
        <c:crosses val="autoZero"/>
        <c:crossBetween val="midCat"/>
      </c:valAx>
      <c:valAx>
        <c:axId val="99694464"/>
        <c:scaling>
          <c:orientation val="minMax"/>
          <c:max val="10000"/>
          <c:min val="1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Temp</a:t>
                </a:r>
                <a:r>
                  <a:rPr lang="en-US" baseline="0"/>
                  <a:t> (C)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692544"/>
        <c:crosses val="autoZero"/>
        <c:crossBetween val="midCat"/>
      </c:valAx>
      <c:valAx>
        <c:axId val="99700736"/>
        <c:scaling>
          <c:orientation val="minMax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99702272"/>
        <c:crosses val="max"/>
        <c:crossBetween val="midCat"/>
      </c:valAx>
      <c:valAx>
        <c:axId val="99702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7007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Adiabatic Flame Temperature for IG Model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Air Mixture</c:v>
          </c:tx>
          <c:marker>
            <c:symbol val="none"/>
          </c:marker>
          <c:xVal>
            <c:numRef>
              <c:f>Sheet1!$P$1:$P$31</c:f>
              <c:numCache>
                <c:formatCode>General</c:formatCode>
                <c:ptCount val="31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Sheet1!$Q$1:$Q$31</c:f>
              <c:numCache>
                <c:formatCode>General</c:formatCode>
                <c:ptCount val="31"/>
                <c:pt idx="0">
                  <c:v>2017</c:v>
                </c:pt>
                <c:pt idx="1">
                  <c:v>2135</c:v>
                </c:pt>
                <c:pt idx="2">
                  <c:v>2238</c:v>
                </c:pt>
                <c:pt idx="3">
                  <c:v>2339</c:v>
                </c:pt>
                <c:pt idx="4">
                  <c:v>2428</c:v>
                </c:pt>
                <c:pt idx="5">
                  <c:v>2509</c:v>
                </c:pt>
                <c:pt idx="6">
                  <c:v>2524</c:v>
                </c:pt>
                <c:pt idx="7">
                  <c:v>2540</c:v>
                </c:pt>
                <c:pt idx="8">
                  <c:v>2554</c:v>
                </c:pt>
                <c:pt idx="9">
                  <c:v>2569</c:v>
                </c:pt>
                <c:pt idx="10">
                  <c:v>2582</c:v>
                </c:pt>
                <c:pt idx="11">
                  <c:v>2584</c:v>
                </c:pt>
                <c:pt idx="12">
                  <c:v>2486</c:v>
                </c:pt>
                <c:pt idx="13">
                  <c:v>2363</c:v>
                </c:pt>
                <c:pt idx="14">
                  <c:v>2265</c:v>
                </c:pt>
                <c:pt idx="15">
                  <c:v>2175</c:v>
                </c:pt>
                <c:pt idx="16">
                  <c:v>2091</c:v>
                </c:pt>
                <c:pt idx="17">
                  <c:v>2012</c:v>
                </c:pt>
                <c:pt idx="18">
                  <c:v>1941</c:v>
                </c:pt>
                <c:pt idx="19">
                  <c:v>1872</c:v>
                </c:pt>
                <c:pt idx="20">
                  <c:v>1826</c:v>
                </c:pt>
                <c:pt idx="21">
                  <c:v>1749</c:v>
                </c:pt>
                <c:pt idx="22">
                  <c:v>1693</c:v>
                </c:pt>
                <c:pt idx="23">
                  <c:v>1640</c:v>
                </c:pt>
                <c:pt idx="24">
                  <c:v>1589</c:v>
                </c:pt>
                <c:pt idx="25">
                  <c:v>1542</c:v>
                </c:pt>
                <c:pt idx="26">
                  <c:v>1497</c:v>
                </c:pt>
                <c:pt idx="27">
                  <c:v>1455</c:v>
                </c:pt>
                <c:pt idx="28">
                  <c:v>1416</c:v>
                </c:pt>
                <c:pt idx="29">
                  <c:v>1376</c:v>
                </c:pt>
                <c:pt idx="30">
                  <c:v>1340</c:v>
                </c:pt>
              </c:numCache>
            </c:numRef>
          </c:yVal>
          <c:smooth val="1"/>
        </c:ser>
        <c:ser>
          <c:idx val="1"/>
          <c:order val="1"/>
          <c:tx>
            <c:v>Pure O2</c:v>
          </c:tx>
          <c:marker>
            <c:symbol val="none"/>
          </c:marker>
          <c:xVal>
            <c:numRef>
              <c:f>Sheet2!$P$1:$P$31</c:f>
              <c:numCache>
                <c:formatCode>General</c:formatCode>
                <c:ptCount val="31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Sheet2!$Q$1:$Q$31</c:f>
              <c:numCache>
                <c:formatCode>General</c:formatCode>
                <c:ptCount val="31"/>
                <c:pt idx="0">
                  <c:v>4020</c:v>
                </c:pt>
                <c:pt idx="1">
                  <c:v>4284</c:v>
                </c:pt>
                <c:pt idx="2">
                  <c:v>4527</c:v>
                </c:pt>
                <c:pt idx="3">
                  <c:v>4753</c:v>
                </c:pt>
                <c:pt idx="4">
                  <c:v>4963</c:v>
                </c:pt>
                <c:pt idx="5">
                  <c:v>5159</c:v>
                </c:pt>
                <c:pt idx="6">
                  <c:v>5196</c:v>
                </c:pt>
                <c:pt idx="7">
                  <c:v>5234</c:v>
                </c:pt>
                <c:pt idx="8">
                  <c:v>5270</c:v>
                </c:pt>
                <c:pt idx="9">
                  <c:v>5306</c:v>
                </c:pt>
                <c:pt idx="10">
                  <c:v>5338</c:v>
                </c:pt>
                <c:pt idx="11">
                  <c:v>5342</c:v>
                </c:pt>
                <c:pt idx="12">
                  <c:v>5209</c:v>
                </c:pt>
                <c:pt idx="13">
                  <c:v>5082</c:v>
                </c:pt>
                <c:pt idx="14">
                  <c:v>4961</c:v>
                </c:pt>
                <c:pt idx="15">
                  <c:v>4846</c:v>
                </c:pt>
                <c:pt idx="16">
                  <c:v>4736</c:v>
                </c:pt>
                <c:pt idx="17">
                  <c:v>4630</c:v>
                </c:pt>
                <c:pt idx="18">
                  <c:v>4529</c:v>
                </c:pt>
                <c:pt idx="19">
                  <c:v>4433</c:v>
                </c:pt>
                <c:pt idx="20">
                  <c:v>4350</c:v>
                </c:pt>
                <c:pt idx="21">
                  <c:v>4250</c:v>
                </c:pt>
                <c:pt idx="22">
                  <c:v>4164</c:v>
                </c:pt>
                <c:pt idx="23">
                  <c:v>4100</c:v>
                </c:pt>
                <c:pt idx="24">
                  <c:v>4002</c:v>
                </c:pt>
                <c:pt idx="25">
                  <c:v>3925</c:v>
                </c:pt>
                <c:pt idx="26">
                  <c:v>3851</c:v>
                </c:pt>
                <c:pt idx="27">
                  <c:v>3780</c:v>
                </c:pt>
                <c:pt idx="28">
                  <c:v>3711</c:v>
                </c:pt>
                <c:pt idx="29">
                  <c:v>3644</c:v>
                </c:pt>
                <c:pt idx="30">
                  <c:v>3579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746560"/>
        <c:axId val="99748480"/>
      </c:scatterChart>
      <c:scatterChart>
        <c:scatterStyle val="smoothMarker"/>
        <c:varyColors val="0"/>
        <c:ser>
          <c:idx val="2"/>
          <c:order val="2"/>
          <c:tx>
            <c:v>Percentage of CO</c:v>
          </c:tx>
          <c:marker>
            <c:symbol val="none"/>
          </c:marker>
          <c:xVal>
            <c:numRef>
              <c:f>Sheet1!$I$16:$I$27</c:f>
              <c:numCache>
                <c:formatCode>General</c:formatCode>
                <c:ptCount val="12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</c:numCache>
            </c:numRef>
          </c:xVal>
          <c:yVal>
            <c:numRef>
              <c:f>Sheet1!$O$16:$O$27</c:f>
              <c:numCache>
                <c:formatCode>General</c:formatCode>
                <c:ptCount val="12"/>
                <c:pt idx="0">
                  <c:v>0.90000000000000036</c:v>
                </c:pt>
                <c:pt idx="1">
                  <c:v>0.75</c:v>
                </c:pt>
                <c:pt idx="2">
                  <c:v>0.59999999999999964</c:v>
                </c:pt>
                <c:pt idx="3">
                  <c:v>0.45000000000000018</c:v>
                </c:pt>
                <c:pt idx="4">
                  <c:v>0.29999999999999982</c:v>
                </c:pt>
                <c:pt idx="5">
                  <c:v>0.15000000000000036</c:v>
                </c:pt>
                <c:pt idx="6">
                  <c:v>0.12000000000000011</c:v>
                </c:pt>
                <c:pt idx="7">
                  <c:v>8.9999999999999858E-2</c:v>
                </c:pt>
                <c:pt idx="8">
                  <c:v>6.0000000000000053E-2</c:v>
                </c:pt>
                <c:pt idx="9">
                  <c:v>3.0000000000000249E-2</c:v>
                </c:pt>
                <c:pt idx="10">
                  <c:v>3.0000000000001137E-3</c:v>
                </c:pt>
                <c:pt idx="11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764480"/>
        <c:axId val="99762944"/>
      </c:scatterChart>
      <c:valAx>
        <c:axId val="99746560"/>
        <c:scaling>
          <c:orientation val="minMax"/>
          <c:max val="1.5"/>
          <c:min val="0.4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Phi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748480"/>
        <c:crosses val="autoZero"/>
        <c:crossBetween val="midCat"/>
      </c:valAx>
      <c:valAx>
        <c:axId val="99748480"/>
        <c:scaling>
          <c:orientation val="minMax"/>
          <c:max val="5500"/>
          <c:min val="1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Temperatur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746560"/>
        <c:crosses val="autoZero"/>
        <c:crossBetween val="midCat"/>
      </c:valAx>
      <c:valAx>
        <c:axId val="99762944"/>
        <c:scaling>
          <c:orientation val="minMax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99764480"/>
        <c:crosses val="max"/>
        <c:crossBetween val="midCat"/>
      </c:valAx>
      <c:valAx>
        <c:axId val="99764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7629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Overlay</a:t>
            </a:r>
            <a:r>
              <a:rPr lang="en-US" baseline="0"/>
              <a:t> of Two Models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Air Mixture for IG</c:v>
          </c:tx>
          <c:marker>
            <c:symbol val="none"/>
          </c:marker>
          <c:xVal>
            <c:numRef>
              <c:f>Sheet1!$P$1:$P$31</c:f>
              <c:numCache>
                <c:formatCode>General</c:formatCode>
                <c:ptCount val="31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Sheet1!$Q$1:$Q$31</c:f>
              <c:numCache>
                <c:formatCode>General</c:formatCode>
                <c:ptCount val="31"/>
                <c:pt idx="0">
                  <c:v>2017</c:v>
                </c:pt>
                <c:pt idx="1">
                  <c:v>2135</c:v>
                </c:pt>
                <c:pt idx="2">
                  <c:v>2238</c:v>
                </c:pt>
                <c:pt idx="3">
                  <c:v>2339</c:v>
                </c:pt>
                <c:pt idx="4">
                  <c:v>2428</c:v>
                </c:pt>
                <c:pt idx="5">
                  <c:v>2509</c:v>
                </c:pt>
                <c:pt idx="6">
                  <c:v>2524</c:v>
                </c:pt>
                <c:pt idx="7">
                  <c:v>2540</c:v>
                </c:pt>
                <c:pt idx="8">
                  <c:v>2554</c:v>
                </c:pt>
                <c:pt idx="9">
                  <c:v>2569</c:v>
                </c:pt>
                <c:pt idx="10">
                  <c:v>2582</c:v>
                </c:pt>
                <c:pt idx="11">
                  <c:v>2584</c:v>
                </c:pt>
                <c:pt idx="12">
                  <c:v>2486</c:v>
                </c:pt>
                <c:pt idx="13">
                  <c:v>2363</c:v>
                </c:pt>
                <c:pt idx="14">
                  <c:v>2265</c:v>
                </c:pt>
                <c:pt idx="15">
                  <c:v>2175</c:v>
                </c:pt>
                <c:pt idx="16">
                  <c:v>2091</c:v>
                </c:pt>
                <c:pt idx="17">
                  <c:v>2012</c:v>
                </c:pt>
                <c:pt idx="18">
                  <c:v>1941</c:v>
                </c:pt>
                <c:pt idx="19">
                  <c:v>1872</c:v>
                </c:pt>
                <c:pt idx="20">
                  <c:v>1826</c:v>
                </c:pt>
                <c:pt idx="21">
                  <c:v>1749</c:v>
                </c:pt>
                <c:pt idx="22">
                  <c:v>1693</c:v>
                </c:pt>
                <c:pt idx="23">
                  <c:v>1640</c:v>
                </c:pt>
                <c:pt idx="24">
                  <c:v>1589</c:v>
                </c:pt>
                <c:pt idx="25">
                  <c:v>1542</c:v>
                </c:pt>
                <c:pt idx="26">
                  <c:v>1497</c:v>
                </c:pt>
                <c:pt idx="27">
                  <c:v>1455</c:v>
                </c:pt>
                <c:pt idx="28">
                  <c:v>1416</c:v>
                </c:pt>
                <c:pt idx="29">
                  <c:v>1376</c:v>
                </c:pt>
                <c:pt idx="30">
                  <c:v>1340</c:v>
                </c:pt>
              </c:numCache>
            </c:numRef>
          </c:yVal>
          <c:smooth val="1"/>
        </c:ser>
        <c:ser>
          <c:idx val="1"/>
          <c:order val="1"/>
          <c:tx>
            <c:v>Pure O2 for IG</c:v>
          </c:tx>
          <c:marker>
            <c:symbol val="none"/>
          </c:marker>
          <c:xVal>
            <c:numRef>
              <c:f>Sheet2!$P$1:$P$31</c:f>
              <c:numCache>
                <c:formatCode>General</c:formatCode>
                <c:ptCount val="31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Sheet2!$Q$1:$Q$31</c:f>
              <c:numCache>
                <c:formatCode>General</c:formatCode>
                <c:ptCount val="31"/>
                <c:pt idx="0">
                  <c:v>4020</c:v>
                </c:pt>
                <c:pt idx="1">
                  <c:v>4284</c:v>
                </c:pt>
                <c:pt idx="2">
                  <c:v>4527</c:v>
                </c:pt>
                <c:pt idx="3">
                  <c:v>4753</c:v>
                </c:pt>
                <c:pt idx="4">
                  <c:v>4963</c:v>
                </c:pt>
                <c:pt idx="5">
                  <c:v>5159</c:v>
                </c:pt>
                <c:pt idx="6">
                  <c:v>5196</c:v>
                </c:pt>
                <c:pt idx="7">
                  <c:v>5234</c:v>
                </c:pt>
                <c:pt idx="8">
                  <c:v>5270</c:v>
                </c:pt>
                <c:pt idx="9">
                  <c:v>5306</c:v>
                </c:pt>
                <c:pt idx="10">
                  <c:v>5338</c:v>
                </c:pt>
                <c:pt idx="11">
                  <c:v>5342</c:v>
                </c:pt>
                <c:pt idx="12">
                  <c:v>5209</c:v>
                </c:pt>
                <c:pt idx="13">
                  <c:v>5082</c:v>
                </c:pt>
                <c:pt idx="14">
                  <c:v>4961</c:v>
                </c:pt>
                <c:pt idx="15">
                  <c:v>4846</c:v>
                </c:pt>
                <c:pt idx="16">
                  <c:v>4736</c:v>
                </c:pt>
                <c:pt idx="17">
                  <c:v>4630</c:v>
                </c:pt>
                <c:pt idx="18">
                  <c:v>4529</c:v>
                </c:pt>
                <c:pt idx="19">
                  <c:v>4433</c:v>
                </c:pt>
                <c:pt idx="20">
                  <c:v>4350</c:v>
                </c:pt>
                <c:pt idx="21">
                  <c:v>4250</c:v>
                </c:pt>
                <c:pt idx="22">
                  <c:v>4164</c:v>
                </c:pt>
                <c:pt idx="23">
                  <c:v>4100</c:v>
                </c:pt>
                <c:pt idx="24">
                  <c:v>4002</c:v>
                </c:pt>
                <c:pt idx="25">
                  <c:v>3925</c:v>
                </c:pt>
                <c:pt idx="26">
                  <c:v>3851</c:v>
                </c:pt>
                <c:pt idx="27">
                  <c:v>3780</c:v>
                </c:pt>
                <c:pt idx="28">
                  <c:v>3711</c:v>
                </c:pt>
                <c:pt idx="29">
                  <c:v>3644</c:v>
                </c:pt>
                <c:pt idx="30">
                  <c:v>3579</c:v>
                </c:pt>
              </c:numCache>
            </c:numRef>
          </c:yVal>
          <c:smooth val="1"/>
        </c:ser>
        <c:ser>
          <c:idx val="3"/>
          <c:order val="3"/>
          <c:tx>
            <c:v>Air Mixture of PG</c:v>
          </c:tx>
          <c:marker>
            <c:symbol val="none"/>
          </c:marker>
          <c:xVal>
            <c:numRef>
              <c:f>DATA_PG_AIR!$B$2:$B$32</c:f>
              <c:numCache>
                <c:formatCode>General</c:formatCode>
                <c:ptCount val="31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DATA_PG_AIR!$F$2:$F$32</c:f>
              <c:numCache>
                <c:formatCode>General</c:formatCode>
                <c:ptCount val="31"/>
                <c:pt idx="0">
                  <c:v>2184.4292257553066</c:v>
                </c:pt>
                <c:pt idx="1">
                  <c:v>2303.1092176378506</c:v>
                </c:pt>
                <c:pt idx="2">
                  <c:v>2408.1103045956538</c:v>
                </c:pt>
                <c:pt idx="3">
                  <c:v>2501.6685438497689</c:v>
                </c:pt>
                <c:pt idx="4">
                  <c:v>2585.5578126715709</c:v>
                </c:pt>
                <c:pt idx="5">
                  <c:v>2661.2033534718826</c:v>
                </c:pt>
                <c:pt idx="6">
                  <c:v>2675.4491074248413</c:v>
                </c:pt>
                <c:pt idx="7">
                  <c:v>2689.4202744076983</c:v>
                </c:pt>
                <c:pt idx="8">
                  <c:v>2703.1247176362772</c:v>
                </c:pt>
                <c:pt idx="9">
                  <c:v>2716.5700029316481</c:v>
                </c:pt>
                <c:pt idx="10">
                  <c:v>2728.4552041734187</c:v>
                </c:pt>
                <c:pt idx="11">
                  <c:v>2729.7634126481494</c:v>
                </c:pt>
                <c:pt idx="12">
                  <c:v>2608.7571787237534</c:v>
                </c:pt>
                <c:pt idx="13">
                  <c:v>2498.1144991438005</c:v>
                </c:pt>
                <c:pt idx="14">
                  <c:v>2396.5586687238965</c:v>
                </c:pt>
                <c:pt idx="15">
                  <c:v>2303.0144167758849</c:v>
                </c:pt>
                <c:pt idx="16">
                  <c:v>2216.5696875286353</c:v>
                </c:pt>
                <c:pt idx="17">
                  <c:v>2136.4458044057092</c:v>
                </c:pt>
                <c:pt idx="18">
                  <c:v>2061.9739482371538</c:v>
                </c:pt>
                <c:pt idx="19">
                  <c:v>1992.5764436429693</c:v>
                </c:pt>
                <c:pt idx="20">
                  <c:v>1927.7517447022469</c:v>
                </c:pt>
                <c:pt idx="21">
                  <c:v>1867.0622939708555</c:v>
                </c:pt>
                <c:pt idx="22">
                  <c:v>1810.1246331465354</c:v>
                </c:pt>
                <c:pt idx="23">
                  <c:v>1756.6012928038547</c:v>
                </c:pt>
                <c:pt idx="24">
                  <c:v>1706.1940986759423</c:v>
                </c:pt>
                <c:pt idx="25">
                  <c:v>1658.6386139966448</c:v>
                </c:pt>
                <c:pt idx="26">
                  <c:v>1613.6994991430963</c:v>
                </c:pt>
                <c:pt idx="27">
                  <c:v>1571.1666166720106</c:v>
                </c:pt>
                <c:pt idx="28">
                  <c:v>1530.8517457015419</c:v>
                </c:pt>
                <c:pt idx="29">
                  <c:v>1492.5857972480082</c:v>
                </c:pt>
                <c:pt idx="30">
                  <c:v>1456.2164436156997</c:v>
                </c:pt>
              </c:numCache>
            </c:numRef>
          </c:yVal>
          <c:smooth val="1"/>
        </c:ser>
        <c:ser>
          <c:idx val="4"/>
          <c:order val="4"/>
          <c:tx>
            <c:v>O2 for PG</c:v>
          </c:tx>
          <c:marker>
            <c:symbol val="none"/>
          </c:marker>
          <c:xVal>
            <c:numRef>
              <c:f>DATA_PG_AIR!$H$2:$H$32</c:f>
              <c:numCache>
                <c:formatCode>General</c:formatCode>
                <c:ptCount val="31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  <c:pt idx="12">
                  <c:v>0.95238095238095233</c:v>
                </c:pt>
                <c:pt idx="13">
                  <c:v>0.90909090909090906</c:v>
                </c:pt>
                <c:pt idx="14">
                  <c:v>0.86956521739130443</c:v>
                </c:pt>
                <c:pt idx="15">
                  <c:v>0.83333333333333337</c:v>
                </c:pt>
                <c:pt idx="16">
                  <c:v>0.8</c:v>
                </c:pt>
                <c:pt idx="17">
                  <c:v>0.76923076923076916</c:v>
                </c:pt>
                <c:pt idx="18">
                  <c:v>0.7407407407407407</c:v>
                </c:pt>
                <c:pt idx="19">
                  <c:v>0.7142857142857143</c:v>
                </c:pt>
                <c:pt idx="20">
                  <c:v>0.68965517241379315</c:v>
                </c:pt>
                <c:pt idx="21">
                  <c:v>0.66666666666666663</c:v>
                </c:pt>
                <c:pt idx="22">
                  <c:v>0.64516129032258063</c:v>
                </c:pt>
                <c:pt idx="23">
                  <c:v>0.625</c:v>
                </c:pt>
                <c:pt idx="24">
                  <c:v>0.60606060606060608</c:v>
                </c:pt>
                <c:pt idx="25">
                  <c:v>0.58823529411764708</c:v>
                </c:pt>
                <c:pt idx="26">
                  <c:v>0.5714285714285714</c:v>
                </c:pt>
                <c:pt idx="27">
                  <c:v>0.55555555555555558</c:v>
                </c:pt>
                <c:pt idx="28">
                  <c:v>0.54054054054054046</c:v>
                </c:pt>
                <c:pt idx="29">
                  <c:v>0.52631578947368418</c:v>
                </c:pt>
                <c:pt idx="30">
                  <c:v>0.51282051282051289</c:v>
                </c:pt>
              </c:numCache>
            </c:numRef>
          </c:xVal>
          <c:yVal>
            <c:numRef>
              <c:f>DATA_PG_AIR!$I$2:$I$32</c:f>
              <c:numCache>
                <c:formatCode>General</c:formatCode>
                <c:ptCount val="31"/>
                <c:pt idx="0">
                  <c:v>7235.588235294118</c:v>
                </c:pt>
                <c:pt idx="1">
                  <c:v>7738.45</c:v>
                </c:pt>
                <c:pt idx="2">
                  <c:v>8195.2480916030527</c:v>
                </c:pt>
                <c:pt idx="3">
                  <c:v>8612.0346715328451</c:v>
                </c:pt>
                <c:pt idx="4">
                  <c:v>8993.8461538461543</c:v>
                </c:pt>
                <c:pt idx="5">
                  <c:v>9344.9077181208067</c:v>
                </c:pt>
                <c:pt idx="6">
                  <c:v>9411.754327563247</c:v>
                </c:pt>
                <c:pt idx="7">
                  <c:v>9477.5412813738458</c:v>
                </c:pt>
                <c:pt idx="8">
                  <c:v>9542.2935779816544</c:v>
                </c:pt>
                <c:pt idx="9">
                  <c:v>9606.0354356306871</c:v>
                </c:pt>
                <c:pt idx="10">
                  <c:v>9662.5585937499982</c:v>
                </c:pt>
                <c:pt idx="11">
                  <c:v>9668.790322580644</c:v>
                </c:pt>
                <c:pt idx="12">
                  <c:v>9309.3944099378859</c:v>
                </c:pt>
                <c:pt idx="13">
                  <c:v>8975.8233532934119</c:v>
                </c:pt>
                <c:pt idx="14">
                  <c:v>8665.3901734104038</c:v>
                </c:pt>
                <c:pt idx="15">
                  <c:v>8375.7681564245813</c:v>
                </c:pt>
                <c:pt idx="16">
                  <c:v>8104.9324324324316</c:v>
                </c:pt>
                <c:pt idx="17">
                  <c:v>7851.1125654450252</c:v>
                </c:pt>
                <c:pt idx="18">
                  <c:v>7612.7538071065983</c:v>
                </c:pt>
                <c:pt idx="19">
                  <c:v>7388.4852216748777</c:v>
                </c:pt>
                <c:pt idx="20">
                  <c:v>7177.0933014354068</c:v>
                </c:pt>
                <c:pt idx="21">
                  <c:v>6977.4999999999991</c:v>
                </c:pt>
                <c:pt idx="22">
                  <c:v>6788.7443438914015</c:v>
                </c:pt>
                <c:pt idx="23">
                  <c:v>6609.9669603524217</c:v>
                </c:pt>
                <c:pt idx="24">
                  <c:v>6440.3969957081545</c:v>
                </c:pt>
                <c:pt idx="25">
                  <c:v>6279.3410041840998</c:v>
                </c:pt>
                <c:pt idx="26">
                  <c:v>6126.1734693877543</c:v>
                </c:pt>
                <c:pt idx="27">
                  <c:v>5980.3286852589636</c:v>
                </c:pt>
                <c:pt idx="28">
                  <c:v>5841.2937743190651</c:v>
                </c:pt>
                <c:pt idx="29">
                  <c:v>5708.6026615969586</c:v>
                </c:pt>
                <c:pt idx="30">
                  <c:v>5581.8308550185875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634816"/>
        <c:axId val="63642240"/>
      </c:scatterChart>
      <c:scatterChart>
        <c:scatterStyle val="smoothMarker"/>
        <c:varyColors val="0"/>
        <c:ser>
          <c:idx val="2"/>
          <c:order val="2"/>
          <c:tx>
            <c:v>Percentage of CO</c:v>
          </c:tx>
          <c:marker>
            <c:symbol val="none"/>
          </c:marker>
          <c:xVal>
            <c:numRef>
              <c:f>Sheet1!$I$16:$I$27</c:f>
              <c:numCache>
                <c:formatCode>General</c:formatCode>
                <c:ptCount val="12"/>
                <c:pt idx="0">
                  <c:v>1.4285714285714286</c:v>
                </c:pt>
                <c:pt idx="1">
                  <c:v>1.3333333333333333</c:v>
                </c:pt>
                <c:pt idx="2">
                  <c:v>1.25</c:v>
                </c:pt>
                <c:pt idx="3">
                  <c:v>1.1764705882352942</c:v>
                </c:pt>
                <c:pt idx="4">
                  <c:v>1.1111111111111112</c:v>
                </c:pt>
                <c:pt idx="5">
                  <c:v>1.0526315789473684</c:v>
                </c:pt>
                <c:pt idx="6">
                  <c:v>1.0416666666666667</c:v>
                </c:pt>
                <c:pt idx="7">
                  <c:v>1.0309278350515465</c:v>
                </c:pt>
                <c:pt idx="8">
                  <c:v>1.0204081632653061</c:v>
                </c:pt>
                <c:pt idx="9">
                  <c:v>1.0101010101010102</c:v>
                </c:pt>
                <c:pt idx="10">
                  <c:v>1.0010010010010011</c:v>
                </c:pt>
                <c:pt idx="11">
                  <c:v>1</c:v>
                </c:pt>
              </c:numCache>
            </c:numRef>
          </c:xVal>
          <c:yVal>
            <c:numRef>
              <c:f>Sheet1!$O$16:$O$27</c:f>
              <c:numCache>
                <c:formatCode>General</c:formatCode>
                <c:ptCount val="12"/>
                <c:pt idx="0">
                  <c:v>0.90000000000000036</c:v>
                </c:pt>
                <c:pt idx="1">
                  <c:v>0.75</c:v>
                </c:pt>
                <c:pt idx="2">
                  <c:v>0.59999999999999964</c:v>
                </c:pt>
                <c:pt idx="3">
                  <c:v>0.45000000000000018</c:v>
                </c:pt>
                <c:pt idx="4">
                  <c:v>0.29999999999999982</c:v>
                </c:pt>
                <c:pt idx="5">
                  <c:v>0.15000000000000036</c:v>
                </c:pt>
                <c:pt idx="6">
                  <c:v>0.12000000000000011</c:v>
                </c:pt>
                <c:pt idx="7">
                  <c:v>8.9999999999999858E-2</c:v>
                </c:pt>
                <c:pt idx="8">
                  <c:v>6.0000000000000053E-2</c:v>
                </c:pt>
                <c:pt idx="9">
                  <c:v>3.0000000000000249E-2</c:v>
                </c:pt>
                <c:pt idx="10">
                  <c:v>3.0000000000001137E-3</c:v>
                </c:pt>
                <c:pt idx="11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920768"/>
        <c:axId val="63919232"/>
      </c:scatterChart>
      <c:valAx>
        <c:axId val="63634816"/>
        <c:scaling>
          <c:orientation val="minMax"/>
          <c:max val="1.5"/>
          <c:min val="0.4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Phi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3642240"/>
        <c:crosses val="autoZero"/>
        <c:crossBetween val="midCat"/>
      </c:valAx>
      <c:valAx>
        <c:axId val="63642240"/>
        <c:scaling>
          <c:orientation val="minMax"/>
          <c:max val="10000"/>
          <c:min val="1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Temperatur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3634816"/>
        <c:crosses val="autoZero"/>
        <c:crossBetween val="midCat"/>
      </c:valAx>
      <c:valAx>
        <c:axId val="63919232"/>
        <c:scaling>
          <c:orientation val="minMax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63920768"/>
        <c:crosses val="max"/>
        <c:crossBetween val="midCat"/>
      </c:valAx>
      <c:valAx>
        <c:axId val="63920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91923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Taf with Varying Percentage</a:t>
            </a:r>
            <a:r>
              <a:rPr lang="en-US" baseline="0"/>
              <a:t> of Methane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Sheet4!$A$2:$A$12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Sheet4!$H$2:$H$12</c:f>
              <c:numCache>
                <c:formatCode>General</c:formatCode>
                <c:ptCount val="11"/>
                <c:pt idx="0">
                  <c:v>2647.7672620634503</c:v>
                </c:pt>
                <c:pt idx="1">
                  <c:v>2669.839385304791</c:v>
                </c:pt>
                <c:pt idx="2">
                  <c:v>2688.3977405182463</c:v>
                </c:pt>
                <c:pt idx="3">
                  <c:v>2704.2195253617924</c:v>
                </c:pt>
                <c:pt idx="4">
                  <c:v>2717.8684688865683</c:v>
                </c:pt>
                <c:pt idx="5">
                  <c:v>2729.7634126481494</c:v>
                </c:pt>
                <c:pt idx="6">
                  <c:v>2740.2220484221989</c:v>
                </c:pt>
                <c:pt idx="7">
                  <c:v>2749.4897141116303</c:v>
                </c:pt>
                <c:pt idx="8">
                  <c:v>2757.7588822476414</c:v>
                </c:pt>
                <c:pt idx="9">
                  <c:v>2765.1826714073909</c:v>
                </c:pt>
                <c:pt idx="10">
                  <c:v>2771.8844152287047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773056"/>
        <c:axId val="99787520"/>
      </c:scatterChart>
      <c:valAx>
        <c:axId val="99773056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 of Methane in Mixture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787520"/>
        <c:crosses val="autoZero"/>
        <c:crossBetween val="midCat"/>
      </c:valAx>
      <c:valAx>
        <c:axId val="997875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Adabatic Flame Temperature (C)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7730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12/7/2011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7406640" cy="2971800"/>
          </a:xfrm>
        </p:spPr>
        <p:txBody>
          <a:bodyPr/>
          <a:lstStyle/>
          <a:p>
            <a:pPr algn="ctr"/>
            <a:r>
              <a:rPr lang="en-US" dirty="0" smtClean="0"/>
              <a:t>Combustion of Methane and Carbon</a:t>
            </a:r>
          </a:p>
          <a:p>
            <a:pPr algn="ctr"/>
            <a:r>
              <a:rPr lang="en-US" dirty="0" smtClean="0"/>
              <a:t>Project for ME653: Combustion</a:t>
            </a:r>
          </a:p>
          <a:p>
            <a:pPr algn="ctr"/>
            <a:r>
              <a:rPr lang="en-US" dirty="0" smtClean="0"/>
              <a:t>Dr. </a:t>
            </a:r>
            <a:r>
              <a:rPr lang="en-US" dirty="0" err="1" smtClean="0"/>
              <a:t>Bhattacharjee</a:t>
            </a:r>
            <a:endParaRPr lang="en-US" dirty="0" smtClean="0"/>
          </a:p>
          <a:p>
            <a:pPr algn="ctr"/>
            <a:r>
              <a:rPr lang="en-US" dirty="0" smtClean="0"/>
              <a:t>Levi Lentz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26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460972"/>
              </p:ext>
            </p:extLst>
          </p:nvPr>
        </p:nvGraphicFramePr>
        <p:xfrm>
          <a:off x="990600" y="457200"/>
          <a:ext cx="8001000" cy="5664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423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8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Equal parts of Methane and Carbon combust</a:t>
            </a:r>
          </a:p>
          <a:p>
            <a:pPr lvl="1"/>
            <a:r>
              <a:rPr lang="en-US" dirty="0" smtClean="0"/>
              <a:t>Plot the Adiabatic flame Temperature</a:t>
            </a:r>
          </a:p>
          <a:p>
            <a:pPr lvl="2"/>
            <a:r>
              <a:rPr lang="en-US" dirty="0" smtClean="0"/>
              <a:t>A. For the PG model</a:t>
            </a:r>
          </a:p>
          <a:p>
            <a:pPr lvl="2"/>
            <a:r>
              <a:rPr lang="en-US" dirty="0" smtClean="0"/>
              <a:t>B. For the IG model</a:t>
            </a:r>
          </a:p>
          <a:p>
            <a:r>
              <a:rPr lang="en-US" dirty="0" smtClean="0"/>
              <a:t>Vary the ratio of Methane to Carbon</a:t>
            </a:r>
          </a:p>
          <a:p>
            <a:pPr lvl="1"/>
            <a:r>
              <a:rPr lang="en-US" dirty="0" smtClean="0"/>
              <a:t>Plot the Adiabatic flame temperature</a:t>
            </a:r>
          </a:p>
        </p:txBody>
      </p:sp>
    </p:spTree>
    <p:extLst>
      <p:ext uri="{BB962C8B-B14F-4D97-AF65-F5344CB8AC3E}">
        <p14:creationId xmlns:p14="http://schemas.microsoft.com/office/powerpoint/2010/main" val="242787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Balance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24712" y="1219200"/>
                <a:ext cx="8019288" cy="5257800"/>
              </a:xfrm>
            </p:spPr>
            <p:txBody>
              <a:bodyPr>
                <a:normAutofit lnSpcReduction="10000"/>
              </a:bodyPr>
              <a:lstStyle/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𝑎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𝑏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>
                              <a:latin typeface="Cambria Math"/>
                            </a:rPr>
                            <m:t>+3.76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box>
                        <m:boxPr>
                          <m:ctrlPr>
                            <a:rPr lang="en-US" sz="2400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pos m:val="top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</m:e>
                      </m:box>
                      <m:r>
                        <a:rPr lang="en-US" sz="2400" i="1">
                          <a:latin typeface="Cambria Math"/>
                        </a:rPr>
                        <m:t>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𝑓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O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 marL="82296" indent="0">
                  <a:buNone/>
                </a:pPr>
                <a:endParaRPr lang="en-US" sz="2400" dirty="0" smtClean="0"/>
              </a:p>
              <a:p>
                <a:pPr marL="82296" indent="0">
                  <a:buNone/>
                </a:pPr>
                <a:r>
                  <a:rPr lang="en-US" sz="2400" dirty="0" smtClean="0"/>
                  <a:t>For theoretical Air: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0.5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+0.5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r>
                        <a:rPr lang="en-US" sz="2400" i="1">
                          <a:latin typeface="Cambria Math"/>
                        </a:rPr>
                        <m:t>+1.5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>
                              <a:latin typeface="Cambria Math"/>
                            </a:rPr>
                            <m:t>+3.76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box>
                        <m:boxPr>
                          <m:ctrlPr>
                            <a:rPr lang="en-US" sz="2400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pos m:val="top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</m:e>
                      </m:box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O</m:t>
                      </m:r>
                      <m:r>
                        <a:rPr lang="en-US" sz="2400" i="1">
                          <a:latin typeface="Cambria Math"/>
                        </a:rPr>
                        <m:t>+5.64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 marL="82296" indent="0">
                  <a:buNone/>
                </a:pPr>
                <a:endParaRPr lang="en-US" sz="2400" dirty="0" smtClean="0"/>
              </a:p>
              <a:p>
                <a:pPr marL="82296" indent="0">
                  <a:buNone/>
                </a:pPr>
                <a:r>
                  <a:rPr lang="en-US" sz="2400" dirty="0" smtClean="0"/>
                  <a:t>Excess Air: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0.5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+0.5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1.5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>
                              <a:latin typeface="Cambria Math"/>
                            </a:rPr>
                            <m:t>+3.76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box>
                        <m:boxPr>
                          <m:ctrlPr>
                            <a:rPr lang="en-US" sz="2400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pos m:val="top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</m:e>
                      </m:box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O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5.64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+(1.5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−1.5)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 marL="82296" indent="0">
                  <a:buNone/>
                </a:pPr>
                <a:endParaRPr lang="en-US" sz="2400" dirty="0"/>
              </a:p>
              <a:p>
                <a:pPr marL="82296" indent="0">
                  <a:buNone/>
                </a:pPr>
                <a:r>
                  <a:rPr lang="en-US" sz="2400" dirty="0" smtClean="0"/>
                  <a:t>Deficient Air: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0.5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+0.5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1.5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>
                              <a:latin typeface="Cambria Math"/>
                            </a:rPr>
                            <m:t>+3.76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box>
                        <m:boxPr>
                          <m:ctrlPr>
                            <a:rPr lang="en-US" sz="2400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pos m:val="top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groupChrPr>
                            <m:e/>
                          </m:groupChr>
                        </m:e>
                      </m:box>
                      <m:r>
                        <a:rPr lang="en-US" sz="2400" b="0" i="0" smtClean="0">
                          <a:latin typeface="Cambria Math"/>
                        </a:rPr>
                        <m:t>(</m:t>
                      </m:r>
                      <m:r>
                        <a:rPr lang="en-US" sz="2400" i="1">
                          <a:latin typeface="Cambria Math"/>
                        </a:rPr>
                        <m:t>3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−2</m:t>
                      </m:r>
                      <m:r>
                        <a:rPr lang="en-US" sz="2400" b="0" i="0" smtClean="0">
                          <a:latin typeface="Cambria Math"/>
                        </a:rPr>
                        <m:t>)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1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O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5.64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(3−3</m:t>
                      </m:r>
                      <m:r>
                        <a:rPr lang="en-US" sz="2400" b="0" i="1" smtClean="0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CO</m:t>
                      </m:r>
                    </m:oMath>
                  </m:oMathPara>
                </a14:m>
                <a:endParaRPr lang="en-US" sz="2400" dirty="0"/>
              </a:p>
              <a:p>
                <a:pPr marL="82296" indent="0">
                  <a:buNone/>
                </a:pPr>
                <a:endParaRPr lang="en-US" sz="2400" dirty="0"/>
              </a:p>
              <a:p>
                <a:pPr marL="82296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4712" y="1219200"/>
                <a:ext cx="8019288" cy="5257800"/>
              </a:xfrm>
              <a:blipFill rotWithShape="1">
                <a:blip r:embed="rId2"/>
                <a:stretch>
                  <a:fillRect l="-152" t="-1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38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Base assumptions: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∗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𝑅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∗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𝑅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PG Model: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𝑎𝑓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−∆</m:t>
                        </m:r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𝑜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[1+</m:t>
                        </m:r>
                        <m:r>
                          <a:rPr lang="en-US" i="1">
                            <a:latin typeface="Cambria Math"/>
                          </a:rPr>
                          <m:t>𝐴𝐹</m:t>
                        </m:r>
                        <m:r>
                          <a:rPr lang="en-US" i="1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∆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p>
                    </m:sSubSup>
                  </m:oMath>
                </a14:m>
                <a:r>
                  <a:rPr lang="en-US" dirty="0" smtClean="0"/>
                  <a:t> = </a:t>
                </a:r>
                <a:r>
                  <a:rPr lang="en-US" dirty="0" err="1" smtClean="0"/>
                  <a:t>const</a:t>
                </a:r>
                <a:r>
                  <a:rPr lang="en-US" dirty="0" smtClean="0"/>
                  <a:t> for phi &lt; 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∆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p>
                    </m:sSubSup>
                  </m:oMath>
                </a14:m>
                <a:r>
                  <a:rPr lang="en-US" dirty="0" smtClean="0"/>
                  <a:t> varies for phi &gt;1</a:t>
                </a:r>
              </a:p>
              <a:p>
                <a:r>
                  <a:rPr lang="en-US" dirty="0" smtClean="0"/>
                  <a:t>IG Model:</a:t>
                </a:r>
              </a:p>
              <a:p>
                <a:pPr lvl="1"/>
                <a:r>
                  <a:rPr lang="en-US" dirty="0" smtClean="0"/>
                  <a:t>Iterative method to 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𝑎𝑓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52" b="-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864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for Theoretical Air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Inlet temperature: 25C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TEST Result: 2548C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𝑎𝑓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25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42708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[1+</m:t>
                        </m:r>
                        <m:r>
                          <a:rPr lang="en-US" b="0" i="1" smtClean="0">
                            <a:latin typeface="Cambria Math"/>
                          </a:rPr>
                          <m:t>14.79</m:t>
                        </m:r>
                        <m:r>
                          <a:rPr lang="en-US" i="1">
                            <a:latin typeface="Cambria Math"/>
                          </a:rPr>
                          <m:t>]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=2729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Error: 7.1%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9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239417"/>
              </p:ext>
            </p:extLst>
          </p:nvPr>
        </p:nvGraphicFramePr>
        <p:xfrm>
          <a:off x="1066800" y="533400"/>
          <a:ext cx="7686675" cy="5434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218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034917"/>
              </p:ext>
            </p:extLst>
          </p:nvPr>
        </p:nvGraphicFramePr>
        <p:xfrm>
          <a:off x="1066800" y="609600"/>
          <a:ext cx="7766892" cy="551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523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630571"/>
              </p:ext>
            </p:extLst>
          </p:nvPr>
        </p:nvGraphicFramePr>
        <p:xfrm>
          <a:off x="990600" y="533400"/>
          <a:ext cx="8153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146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Methane: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𝑎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C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</a:rPr>
                      <m:t>𝑏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C</m:t>
                    </m:r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(1+</m:t>
                    </m:r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O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>
                            <a:latin typeface="Cambria Math"/>
                          </a:rPr>
                          <m:t>+3.76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box>
                      <m:boxPr>
                        <m:ctrlPr>
                          <a:rPr lang="en-US" sz="2400" i="1">
                            <a:latin typeface="Cambria Math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pos m:val="top"/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groupChrPr>
                          <m:e/>
                        </m:groupChr>
                      </m:e>
                    </m:box>
                    <m:r>
                      <a:rPr lang="en-US" sz="2400" b="0" i="0" smtClean="0">
                        <a:latin typeface="Cambria Math"/>
                      </a:rPr>
                      <m:t>1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C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O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O</m:t>
                    </m:r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3.76(1+</m:t>
                    </m:r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endParaRPr lang="en-US" i="1" dirty="0" smtClean="0"/>
              </a:p>
              <a:p>
                <a:r>
                  <a:rPr lang="en-US" i="1" dirty="0" smtClean="0"/>
                  <a:t>a </a:t>
                </a:r>
                <a:r>
                  <a:rPr lang="en-US" dirty="0" smtClean="0"/>
                  <a:t>varies from 0 to 1</a:t>
                </a:r>
              </a:p>
              <a:p>
                <a:r>
                  <a:rPr lang="en-US" i="1" dirty="0" smtClean="0"/>
                  <a:t>b </a:t>
                </a:r>
                <a:r>
                  <a:rPr lang="en-US" dirty="0" smtClean="0"/>
                  <a:t>varies from 1 to 0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Adiabatic temperature calculated using PG model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631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383</TotalTime>
  <Words>483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PowerPoint Presentation</vt:lpstr>
      <vt:lpstr>Problem Statement</vt:lpstr>
      <vt:lpstr>Chemical Balance</vt:lpstr>
      <vt:lpstr>Mathematical Model</vt:lpstr>
      <vt:lpstr>Error for Theoretical Air</vt:lpstr>
      <vt:lpstr>PowerPoint Presentation</vt:lpstr>
      <vt:lpstr>PowerPoint Presentation</vt:lpstr>
      <vt:lpstr>PowerPoint Presentation</vt:lpstr>
      <vt:lpstr>Variance of Methane: Model</vt:lpstr>
      <vt:lpstr>PowerPoint Presentation</vt:lpstr>
      <vt:lpstr>Questions?</vt:lpstr>
    </vt:vector>
  </TitlesOfParts>
  <Company>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levi</dc:creator>
  <cp:lastModifiedBy>levi</cp:lastModifiedBy>
  <cp:revision>19</cp:revision>
  <dcterms:created xsi:type="dcterms:W3CDTF">2011-11-29T06:48:15Z</dcterms:created>
  <dcterms:modified xsi:type="dcterms:W3CDTF">2011-12-08T04:48:48Z</dcterms:modified>
</cp:coreProperties>
</file>