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60" r:id="rId4"/>
    <p:sldId id="287" r:id="rId5"/>
    <p:sldId id="280" r:id="rId6"/>
    <p:sldId id="261" r:id="rId7"/>
    <p:sldId id="272" r:id="rId8"/>
    <p:sldId id="276" r:id="rId9"/>
    <p:sldId id="277" r:id="rId10"/>
    <p:sldId id="278" r:id="rId11"/>
    <p:sldId id="279" r:id="rId12"/>
    <p:sldId id="269" r:id="rId13"/>
    <p:sldId id="270" r:id="rId14"/>
    <p:sldId id="27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3" r:id="rId23"/>
    <p:sldId id="289" r:id="rId24"/>
    <p:sldId id="274" r:id="rId25"/>
    <p:sldId id="284" r:id="rId26"/>
    <p:sldId id="288" r:id="rId27"/>
    <p:sldId id="28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tzl74\Documents\My%20Dropbox\MFG\vel%20table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Pressure vs.</a:t>
            </a:r>
            <a:r>
              <a:rPr lang="en-US" baseline="0"/>
              <a:t> Time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Data!$D$16:$D$56</c:f>
              <c:numCache>
                <c:formatCode>0.000000000</c:formatCode>
                <c:ptCount val="41"/>
                <c:pt idx="0">
                  <c:v>0</c:v>
                </c:pt>
                <c:pt idx="1">
                  <c:v>7.7922077922078001E-5</c:v>
                </c:pt>
                <c:pt idx="2">
                  <c:v>1.55844155844156E-4</c:v>
                </c:pt>
                <c:pt idx="3">
                  <c:v>2.3376623376623399E-4</c:v>
                </c:pt>
                <c:pt idx="4">
                  <c:v>3.11688311688312E-4</c:v>
                </c:pt>
                <c:pt idx="5">
                  <c:v>3.8961038961038999E-4</c:v>
                </c:pt>
                <c:pt idx="6">
                  <c:v>4.6753246753246798E-4</c:v>
                </c:pt>
                <c:pt idx="7">
                  <c:v>5.4545454545454602E-4</c:v>
                </c:pt>
                <c:pt idx="8">
                  <c:v>6.23376623376624E-4</c:v>
                </c:pt>
                <c:pt idx="9">
                  <c:v>7.0129870129870102E-4</c:v>
                </c:pt>
                <c:pt idx="10">
                  <c:v>7.7922077922077998E-4</c:v>
                </c:pt>
                <c:pt idx="11">
                  <c:v>8.5714285714285699E-4</c:v>
                </c:pt>
                <c:pt idx="12">
                  <c:v>9.3506493506493595E-4</c:v>
                </c:pt>
                <c:pt idx="13">
                  <c:v>1.01298701298701E-3</c:v>
                </c:pt>
                <c:pt idx="14">
                  <c:v>1.0909090909090901E-3</c:v>
                </c:pt>
                <c:pt idx="15">
                  <c:v>1.1688311688311699E-3</c:v>
                </c:pt>
                <c:pt idx="16">
                  <c:v>1.24675324675325E-3</c:v>
                </c:pt>
                <c:pt idx="17">
                  <c:v>1.32467532467533E-3</c:v>
                </c:pt>
                <c:pt idx="18">
                  <c:v>1.4025974025974001E-3</c:v>
                </c:pt>
                <c:pt idx="19">
                  <c:v>1.4805194805194799E-3</c:v>
                </c:pt>
                <c:pt idx="20">
                  <c:v>1.55844155844156E-3</c:v>
                </c:pt>
                <c:pt idx="21">
                  <c:v>1.63636363636364E-3</c:v>
                </c:pt>
                <c:pt idx="22">
                  <c:v>1.7142857142857101E-3</c:v>
                </c:pt>
                <c:pt idx="23">
                  <c:v>1.7922077922077899E-3</c:v>
                </c:pt>
                <c:pt idx="24">
                  <c:v>1.87012987012987E-3</c:v>
                </c:pt>
                <c:pt idx="25">
                  <c:v>1.94805194805195E-3</c:v>
                </c:pt>
                <c:pt idx="26">
                  <c:v>2.02597402597403E-3</c:v>
                </c:pt>
                <c:pt idx="27">
                  <c:v>2.1038961038961001E-3</c:v>
                </c:pt>
                <c:pt idx="28">
                  <c:v>2.1818181818181802E-3</c:v>
                </c:pt>
                <c:pt idx="29">
                  <c:v>2.2597402597402602E-3</c:v>
                </c:pt>
                <c:pt idx="30">
                  <c:v>2.3376623376623398E-3</c:v>
                </c:pt>
                <c:pt idx="31">
                  <c:v>2.4155844155844199E-3</c:v>
                </c:pt>
                <c:pt idx="32">
                  <c:v>2.4935064935064899E-3</c:v>
                </c:pt>
                <c:pt idx="33">
                  <c:v>2.57142857142857E-3</c:v>
                </c:pt>
                <c:pt idx="34">
                  <c:v>2.64935064935065E-3</c:v>
                </c:pt>
                <c:pt idx="35">
                  <c:v>2.7272727272727301E-3</c:v>
                </c:pt>
                <c:pt idx="36">
                  <c:v>2.8051948051948101E-3</c:v>
                </c:pt>
                <c:pt idx="37">
                  <c:v>2.8831168831168802E-3</c:v>
                </c:pt>
                <c:pt idx="38">
                  <c:v>2.9610389610389598E-3</c:v>
                </c:pt>
                <c:pt idx="39">
                  <c:v>3.0389610389610399E-3</c:v>
                </c:pt>
                <c:pt idx="40">
                  <c:v>3.1168831168831199E-3</c:v>
                </c:pt>
              </c:numCache>
            </c:numRef>
          </c:xVal>
          <c:yVal>
            <c:numRef>
              <c:f>Data!$O$16:$O$56</c:f>
              <c:numCache>
                <c:formatCode>General</c:formatCode>
                <c:ptCount val="41"/>
                <c:pt idx="0">
                  <c:v>2.9821782178217808</c:v>
                </c:pt>
                <c:pt idx="1">
                  <c:v>2.8060295785577081</c:v>
                </c:pt>
                <c:pt idx="2">
                  <c:v>2.386763443348737</c:v>
                </c:pt>
                <c:pt idx="3">
                  <c:v>1.9175339406088581</c:v>
                </c:pt>
                <c:pt idx="4">
                  <c:v>1.512188964850498</c:v>
                </c:pt>
                <c:pt idx="5">
                  <c:v>1.197985451881322</c:v>
                </c:pt>
                <c:pt idx="6">
                  <c:v>0.96397741904755796</c:v>
                </c:pt>
                <c:pt idx="7">
                  <c:v>0.79112873160206998</c:v>
                </c:pt>
                <c:pt idx="8">
                  <c:v>0.66272222514611101</c:v>
                </c:pt>
                <c:pt idx="9">
                  <c:v>0.56627191220309303</c:v>
                </c:pt>
                <c:pt idx="10">
                  <c:v>0.49294439201533602</c:v>
                </c:pt>
                <c:pt idx="11">
                  <c:v>0.43658579921668</c:v>
                </c:pt>
                <c:pt idx="12">
                  <c:v>0.39290566679808298</c:v>
                </c:pt>
                <c:pt idx="13">
                  <c:v>0.358890900450068</c:v>
                </c:pt>
                <c:pt idx="14">
                  <c:v>0.33240683329932103</c:v>
                </c:pt>
                <c:pt idx="15">
                  <c:v>0.31193042731722298</c:v>
                </c:pt>
                <c:pt idx="16">
                  <c:v>0.29637250081595801</c:v>
                </c:pt>
                <c:pt idx="17">
                  <c:v>0.28495922223544801</c:v>
                </c:pt>
                <c:pt idx="18">
                  <c:v>0.27715332355400202</c:v>
                </c:pt>
                <c:pt idx="19">
                  <c:v>0.27260249765494798</c:v>
                </c:pt>
                <c:pt idx="20">
                  <c:v>0.27110711071107102</c:v>
                </c:pt>
                <c:pt idx="21">
                  <c:v>0.272602497654575</c:v>
                </c:pt>
                <c:pt idx="22">
                  <c:v>0.27715332355323802</c:v>
                </c:pt>
                <c:pt idx="23">
                  <c:v>0.28495922223426101</c:v>
                </c:pt>
                <c:pt idx="24">
                  <c:v>0.29637250081429001</c:v>
                </c:pt>
                <c:pt idx="25">
                  <c:v>0.31193042731499498</c:v>
                </c:pt>
                <c:pt idx="26">
                  <c:v>0.33240683329642001</c:v>
                </c:pt>
                <c:pt idx="27">
                  <c:v>0.35889090044633398</c:v>
                </c:pt>
                <c:pt idx="28">
                  <c:v>0.39290566679328998</c:v>
                </c:pt>
                <c:pt idx="29">
                  <c:v>0.43658579921051699</c:v>
                </c:pt>
                <c:pt idx="30">
                  <c:v>0.49294439200735801</c:v>
                </c:pt>
                <c:pt idx="31">
                  <c:v>0.56627191219266404</c:v>
                </c:pt>
                <c:pt idx="32">
                  <c:v>0.66272222513231305</c:v>
                </c:pt>
                <c:pt idx="33">
                  <c:v>0.79112873158359398</c:v>
                </c:pt>
                <c:pt idx="34">
                  <c:v>0.96397741902258405</c:v>
                </c:pt>
                <c:pt idx="35">
                  <c:v>1.1979854518475379</c:v>
                </c:pt>
                <c:pt idx="36">
                  <c:v>1.512188964805657</c:v>
                </c:pt>
                <c:pt idx="37">
                  <c:v>1.9175339405530949</c:v>
                </c:pt>
                <c:pt idx="38">
                  <c:v>2.3867634432898321</c:v>
                </c:pt>
                <c:pt idx="39">
                  <c:v>2.8060295785164349</c:v>
                </c:pt>
                <c:pt idx="40">
                  <c:v>2.9821782178217808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47488"/>
        <c:axId val="96049408"/>
      </c:scatterChart>
      <c:valAx>
        <c:axId val="9604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</c:title>
        <c:numFmt formatCode="0.0000000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6049408"/>
        <c:crosses val="autoZero"/>
        <c:crossBetween val="midCat"/>
      </c:valAx>
      <c:valAx>
        <c:axId val="96049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Pressure (MPa)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6047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Stress</a:t>
            </a:r>
            <a:r>
              <a:rPr lang="en-US" baseline="0"/>
              <a:t> vs Cycles to Failure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Data!$A$4:$A$24</c:f>
              <c:numCache>
                <c:formatCode>0.00E+00</c:formatCode>
                <c:ptCount val="21"/>
                <c:pt idx="0">
                  <c:v>100</c:v>
                </c:pt>
                <c:pt idx="1">
                  <c:v>1000</c:v>
                </c:pt>
                <c:pt idx="2">
                  <c:v>10000</c:v>
                </c:pt>
                <c:pt idx="3">
                  <c:v>100000</c:v>
                </c:pt>
                <c:pt idx="4">
                  <c:v>10000000</c:v>
                </c:pt>
                <c:pt idx="5">
                  <c:v>100000000</c:v>
                </c:pt>
                <c:pt idx="6">
                  <c:v>10000000000</c:v>
                </c:pt>
                <c:pt idx="7">
                  <c:v>100000000000</c:v>
                </c:pt>
                <c:pt idx="8">
                  <c:v>1000000000000</c:v>
                </c:pt>
                <c:pt idx="9">
                  <c:v>10000000000000</c:v>
                </c:pt>
                <c:pt idx="10">
                  <c:v>100000000000000</c:v>
                </c:pt>
                <c:pt idx="11">
                  <c:v>1000000000000000</c:v>
                </c:pt>
                <c:pt idx="12">
                  <c:v>1E+16</c:v>
                </c:pt>
                <c:pt idx="13">
                  <c:v>1E+17</c:v>
                </c:pt>
                <c:pt idx="14">
                  <c:v>1E+18</c:v>
                </c:pt>
                <c:pt idx="15">
                  <c:v>1E+19</c:v>
                </c:pt>
                <c:pt idx="16">
                  <c:v>1E+20</c:v>
                </c:pt>
                <c:pt idx="17">
                  <c:v>1E+21</c:v>
                </c:pt>
                <c:pt idx="18">
                  <c:v>1E+22</c:v>
                </c:pt>
                <c:pt idx="19">
                  <c:v>9.9999999999999992E+22</c:v>
                </c:pt>
                <c:pt idx="20">
                  <c:v>1.0000000000000001E+25</c:v>
                </c:pt>
              </c:numCache>
            </c:numRef>
          </c:xVal>
          <c:yVal>
            <c:numRef>
              <c:f>Data!$B$4:$B$24</c:f>
              <c:numCache>
                <c:formatCode>General</c:formatCode>
                <c:ptCount val="21"/>
                <c:pt idx="0">
                  <c:v>101.3407940138574</c:v>
                </c:pt>
                <c:pt idx="1">
                  <c:v>87.515363844206576</c:v>
                </c:pt>
                <c:pt idx="2">
                  <c:v>75.576069669797306</c:v>
                </c:pt>
                <c:pt idx="3">
                  <c:v>65.265595157691237</c:v>
                </c:pt>
                <c:pt idx="4">
                  <c:v>48.672572725293513</c:v>
                </c:pt>
                <c:pt idx="5">
                  <c:v>42.032411061484353</c:v>
                </c:pt>
                <c:pt idx="6">
                  <c:v>31.34615687279814</c:v>
                </c:pt>
                <c:pt idx="7">
                  <c:v>27.069753602536299</c:v>
                </c:pt>
                <c:pt idx="8">
                  <c:v>23.376759169412519</c:v>
                </c:pt>
                <c:pt idx="9">
                  <c:v>20.187581951743741</c:v>
                </c:pt>
                <c:pt idx="10">
                  <c:v>17.43348862453168</c:v>
                </c:pt>
                <c:pt idx="11">
                  <c:v>15.055122815014681</c:v>
                </c:pt>
                <c:pt idx="12">
                  <c:v>13.001225850816409</c:v>
                </c:pt>
                <c:pt idx="13">
                  <c:v>11.227532030184401</c:v>
                </c:pt>
                <c:pt idx="14">
                  <c:v>9.6958146051205336</c:v>
                </c:pt>
                <c:pt idx="15">
                  <c:v>8.3730619163795623</c:v>
                </c:pt>
                <c:pt idx="16">
                  <c:v>7.23076592435054</c:v>
                </c:pt>
                <c:pt idx="17">
                  <c:v>6.2443078021995566</c:v>
                </c:pt>
                <c:pt idx="18">
                  <c:v>5.3924273495428396</c:v>
                </c:pt>
                <c:pt idx="19">
                  <c:v>4.6567647914240897</c:v>
                </c:pt>
                <c:pt idx="20">
                  <c:v>3.4728362229370449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8624"/>
        <c:axId val="6940544"/>
      </c:scatterChart>
      <c:valAx>
        <c:axId val="693862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to Failure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940544"/>
        <c:crosses val="autoZero"/>
        <c:crossBetween val="midCat"/>
      </c:valAx>
      <c:valAx>
        <c:axId val="694054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Stress Amplitude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938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D982-4B4F-BD46-B1D9-3FEC7113EA30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6D2D-6518-4741-B4CE-3C60ABDF1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???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3" Type="http://schemas.openxmlformats.org/officeDocument/2006/relationships/image" Target="../media/image25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0.wmf"/><Relationship Id="rId3" Type="http://schemas.openxmlformats.org/officeDocument/2006/relationships/image" Target="../media/image31.jpe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rari_056.gif"/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85800" y="0"/>
            <a:ext cx="8312856" cy="650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2444"/>
            <a:ext cx="7772400" cy="1470025"/>
          </a:xfrm>
        </p:spPr>
        <p:txBody>
          <a:bodyPr/>
          <a:lstStyle/>
          <a:p>
            <a:r>
              <a:rPr lang="en-US" b="1" dirty="0" smtClean="0"/>
              <a:t>FORMULA 1 RACING:         SILICON NITRIDE ENGINE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Levi Lentz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Greg Berkeley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Christian Igartua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Javies Banuelos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Arthur Kluch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Loading/Material Life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Design factor will be Hoop-Stress ~10x larger than internal pressure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.0637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=135.889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=5.7e12</a:t>
                </a:r>
              </a:p>
              <a:p>
                <a:r>
                  <a:rPr lang="en-US" dirty="0" smtClean="0"/>
                  <a:t>Cycles/race: 193e6</a:t>
                </a:r>
              </a:p>
              <a:p>
                <a:r>
                  <a:rPr lang="en-US" dirty="0" smtClean="0"/>
                  <a:t>Huge Factor of Safety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875"/>
              </p:ext>
            </p:extLst>
          </p:nvPr>
        </p:nvGraphicFramePr>
        <p:xfrm>
          <a:off x="4495800" y="3048000"/>
          <a:ext cx="4107607" cy="29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4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Stress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Longitudinal stress of 480.8MPa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𝐼𝐶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Very low K value yields:</a:t>
                </a:r>
              </a:p>
              <a:p>
                <a:r>
                  <a:rPr lang="en-US" dirty="0" smtClean="0"/>
                  <a:t>a=.05mm</a:t>
                </a:r>
              </a:p>
              <a:p>
                <a:r>
                  <a:rPr lang="en-US" dirty="0" smtClean="0"/>
                  <a:t>Critical on the cylinder sleeve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0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u="sng" dirty="0" smtClean="0"/>
              <a:t>Thermal Analysis</a:t>
            </a:r>
            <a:endParaRPr lang="en-US" sz="8000" u="sng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22238"/>
              </p:ext>
            </p:extLst>
          </p:nvPr>
        </p:nvGraphicFramePr>
        <p:xfrm>
          <a:off x="-990600" y="2624331"/>
          <a:ext cx="7620000" cy="448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Document" r:id="rId3" imgW="5715000" imgH="3365500" progId="Word.Document.12">
                  <p:link updateAutomatic="1"/>
                </p:oleObj>
              </mc:Choice>
              <mc:Fallback>
                <p:oleObj name="Document" r:id="rId3" imgW="5715000" imgH="3365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2624331"/>
                        <a:ext cx="7620000" cy="448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73588"/>
              </p:ext>
            </p:extLst>
          </p:nvPr>
        </p:nvGraphicFramePr>
        <p:xfrm>
          <a:off x="2076450" y="1430338"/>
          <a:ext cx="485616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5" imgW="1549080" imgH="393480" progId="Equation.3">
                  <p:embed/>
                </p:oleObj>
              </mc:Choice>
              <mc:Fallback>
                <p:oleObj name="Equation" r:id="rId5" imgW="1549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430338"/>
                        <a:ext cx="485616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369473"/>
              </p:ext>
            </p:extLst>
          </p:nvPr>
        </p:nvGraphicFramePr>
        <p:xfrm>
          <a:off x="5619750" y="4552950"/>
          <a:ext cx="2667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7" imgW="533160" imgH="241200" progId="Equation.3">
                  <p:embed/>
                </p:oleObj>
              </mc:Choice>
              <mc:Fallback>
                <p:oleObj name="Equation" r:id="rId7" imgW="53316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4552950"/>
                        <a:ext cx="2667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3363" y="5943600"/>
            <a:ext cx="4272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Closed Steady State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texhaust.jp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44139" y="-1"/>
            <a:ext cx="9188139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3779" y="228600"/>
            <a:ext cx="2916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/>
              <a:t>Maximum Power</a:t>
            </a:r>
            <a:endParaRPr lang="en-US" sz="3000" b="1" u="sng" dirty="0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30066"/>
              </p:ext>
            </p:extLst>
          </p:nvPr>
        </p:nvGraphicFramePr>
        <p:xfrm>
          <a:off x="1747838" y="760413"/>
          <a:ext cx="5676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4" imgW="3111480" imgH="431640" progId="Equation.3">
                  <p:embed/>
                </p:oleObj>
              </mc:Choice>
              <mc:Fallback>
                <p:oleObj name="Equation" r:id="rId4" imgW="3111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760413"/>
                        <a:ext cx="5676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5911"/>
              </p:ext>
            </p:extLst>
          </p:nvPr>
        </p:nvGraphicFramePr>
        <p:xfrm>
          <a:off x="3535363" y="1492250"/>
          <a:ext cx="2184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1492250"/>
                        <a:ext cx="2184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53237"/>
              </p:ext>
            </p:extLst>
          </p:nvPr>
        </p:nvGraphicFramePr>
        <p:xfrm>
          <a:off x="3048000" y="3046413"/>
          <a:ext cx="30765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8" imgW="1866600" imgH="393480" progId="Equation.3">
                  <p:embed/>
                </p:oleObj>
              </mc:Choice>
              <mc:Fallback>
                <p:oleObj name="Equation" r:id="rId8" imgW="1866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6413"/>
                        <a:ext cx="30765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78263"/>
              </p:ext>
            </p:extLst>
          </p:nvPr>
        </p:nvGraphicFramePr>
        <p:xfrm>
          <a:off x="2174875" y="3719513"/>
          <a:ext cx="4886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10" imgW="2539800" imgH="241200" progId="Equation.3">
                  <p:embed/>
                </p:oleObj>
              </mc:Choice>
              <mc:Fallback>
                <p:oleObj name="Equation" r:id="rId10" imgW="25398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719513"/>
                        <a:ext cx="4886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42119"/>
              </p:ext>
            </p:extLst>
          </p:nvPr>
        </p:nvGraphicFramePr>
        <p:xfrm>
          <a:off x="1285875" y="5240338"/>
          <a:ext cx="6600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12" imgW="4635360" imgH="419040" progId="Equation.3">
                  <p:embed/>
                </p:oleObj>
              </mc:Choice>
              <mc:Fallback>
                <p:oleObj name="Equation" r:id="rId12" imgW="46353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240338"/>
                        <a:ext cx="66008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62052"/>
              </p:ext>
            </p:extLst>
          </p:nvPr>
        </p:nvGraphicFramePr>
        <p:xfrm>
          <a:off x="1890713" y="5997575"/>
          <a:ext cx="20224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14" imgW="1066680" imgH="253800" progId="Equation.3">
                  <p:embed/>
                </p:oleObj>
              </mc:Choice>
              <mc:Fallback>
                <p:oleObj name="Equation" r:id="rId14" imgW="106668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997575"/>
                        <a:ext cx="20224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47129"/>
              </p:ext>
            </p:extLst>
          </p:nvPr>
        </p:nvGraphicFramePr>
        <p:xfrm>
          <a:off x="5241925" y="5997575"/>
          <a:ext cx="2263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16" imgW="1193760" imgH="253800" progId="Equation.3">
                  <p:embed/>
                </p:oleObj>
              </mc:Choice>
              <mc:Fallback>
                <p:oleObj name="Equation" r:id="rId16" imgW="11937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997575"/>
                        <a:ext cx="22637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5562" y="2513336"/>
            <a:ext cx="24416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/>
              <a:t>33% Efficiency</a:t>
            </a:r>
            <a:endParaRPr lang="en-US" sz="30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505562" y="4695335"/>
            <a:ext cx="2410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Heat Transfer</a:t>
            </a:r>
            <a:endParaRPr lang="en-US" sz="3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erari on dino.jpg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0" y="0"/>
            <a:ext cx="9152953" cy="6858000"/>
          </a:xfrm>
          <a:prstGeom prst="rect">
            <a:avLst/>
          </a:prstGeom>
        </p:spPr>
      </p:pic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87607"/>
              </p:ext>
            </p:extLst>
          </p:nvPr>
        </p:nvGraphicFramePr>
        <p:xfrm>
          <a:off x="665163" y="1066800"/>
          <a:ext cx="77739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4" imgW="4572000" imgH="419040" progId="Equation.3">
                  <p:embed/>
                </p:oleObj>
              </mc:Choice>
              <mc:Fallback>
                <p:oleObj name="Equation" r:id="rId4" imgW="45720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066800"/>
                        <a:ext cx="77739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222556"/>
              </p:ext>
            </p:extLst>
          </p:nvPr>
        </p:nvGraphicFramePr>
        <p:xfrm>
          <a:off x="3627438" y="2203450"/>
          <a:ext cx="23256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6" imgW="1117440" imgH="253800" progId="Equation.3">
                  <p:embed/>
                </p:oleObj>
              </mc:Choice>
              <mc:Fallback>
                <p:oleObj name="Equation" r:id="rId6" imgW="11174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203450"/>
                        <a:ext cx="232568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16884"/>
              </p:ext>
            </p:extLst>
          </p:nvPr>
        </p:nvGraphicFramePr>
        <p:xfrm>
          <a:off x="3435350" y="3014663"/>
          <a:ext cx="27035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8" imgW="1193760" imgH="253800" progId="Equation.3">
                  <p:embed/>
                </p:oleObj>
              </mc:Choice>
              <mc:Fallback>
                <p:oleObj name="Equation" r:id="rId8" imgW="119376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014663"/>
                        <a:ext cx="270351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043130"/>
              </p:ext>
            </p:extLst>
          </p:nvPr>
        </p:nvGraphicFramePr>
        <p:xfrm>
          <a:off x="2127250" y="4051300"/>
          <a:ext cx="48879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10" imgW="2539800" imgH="241200" progId="Equation.3">
                  <p:embed/>
                </p:oleObj>
              </mc:Choice>
              <mc:Fallback>
                <p:oleObj name="Equation" r:id="rId10" imgW="25398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051300"/>
                        <a:ext cx="48879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39182"/>
              </p:ext>
            </p:extLst>
          </p:nvPr>
        </p:nvGraphicFramePr>
        <p:xfrm>
          <a:off x="646113" y="5153025"/>
          <a:ext cx="34893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12" imgW="1663560" imgH="457200" progId="Equation.3">
                  <p:embed/>
                </p:oleObj>
              </mc:Choice>
              <mc:Fallback>
                <p:oleObj name="Equation" r:id="rId12" imgW="16635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153025"/>
                        <a:ext cx="3489325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1889" y="4983202"/>
            <a:ext cx="2370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imes New Roman"/>
                <a:cs typeface="Times New Roman"/>
              </a:rPr>
              <a:t>39.4%</a:t>
            </a:r>
            <a:endParaRPr lang="en-US" sz="6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914400"/>
            <a:ext cx="388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Aluminum Piston FEA Results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2608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Stress Analysis</a:t>
            </a:r>
            <a:endParaRPr lang="en-US" sz="3200" dirty="0"/>
          </a:p>
        </p:txBody>
      </p:sp>
      <p:pic>
        <p:nvPicPr>
          <p:cNvPr id="8" name="Picture 7" descr="Aluminum Piston Mesh Iso View 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6778" cy="3314700"/>
          </a:xfrm>
          <a:prstGeom prst="rect">
            <a:avLst/>
          </a:prstGeom>
        </p:spPr>
      </p:pic>
      <p:pic>
        <p:nvPicPr>
          <p:cNvPr id="9" name="Picture 8" descr="Aluminum Piston Stress Iso View 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10" y="3314700"/>
            <a:ext cx="5446889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791200"/>
            <a:ext cx="39055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Bottom View of Piston</a:t>
            </a:r>
          </a:p>
          <a:p>
            <a:endParaRPr lang="en-US" dirty="0"/>
          </a:p>
        </p:txBody>
      </p:sp>
      <p:pic>
        <p:nvPicPr>
          <p:cNvPr id="6" name="Picture 5" descr="Aluminum Piston Stress Bottom View 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3" y="47625"/>
            <a:ext cx="7964135" cy="578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374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Displacement Results</a:t>
            </a:r>
            <a:endParaRPr lang="en-US" sz="3200" dirty="0"/>
          </a:p>
        </p:txBody>
      </p:sp>
      <p:pic>
        <p:nvPicPr>
          <p:cNvPr id="5" name="Picture 4" descr="Aluminum Piston Displacement Top View 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737175"/>
            <a:ext cx="8886825" cy="58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234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Bottom View</a:t>
            </a:r>
            <a:endParaRPr lang="en-US" sz="3200" dirty="0"/>
          </a:p>
        </p:txBody>
      </p:sp>
      <p:pic>
        <p:nvPicPr>
          <p:cNvPr id="4" name="Picture 3" descr="Aluminum Piston Displacement Bottom View 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2" y="813375"/>
            <a:ext cx="8204906" cy="604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licon Nitride Piston Bottom View-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096" y="3316110"/>
            <a:ext cx="3426260" cy="3541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8382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Silicon Nitride FEA Results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2608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Stress Analysis</a:t>
            </a:r>
            <a:endParaRPr lang="en-US" sz="3200" dirty="0"/>
          </a:p>
        </p:txBody>
      </p:sp>
      <p:pic>
        <p:nvPicPr>
          <p:cNvPr id="11" name="Picture 10" descr="Silicon Nitride Stress Iso View-cropped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" y="0"/>
            <a:ext cx="4230249" cy="3485445"/>
          </a:xfrm>
          <a:prstGeom prst="rect">
            <a:avLst/>
          </a:prstGeom>
        </p:spPr>
      </p:pic>
      <p:pic>
        <p:nvPicPr>
          <p:cNvPr id="12" name="Picture 11" descr="Silicon Nitride Stress Iso View-cropped l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111" y="1"/>
            <a:ext cx="1425222" cy="3485444"/>
          </a:xfrm>
          <a:prstGeom prst="rect">
            <a:avLst/>
          </a:prstGeom>
        </p:spPr>
      </p:pic>
      <p:pic>
        <p:nvPicPr>
          <p:cNvPr id="14" name="Picture 13" descr="Silicon Nitride Piston Bottom View-cropped le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008" y="3316110"/>
            <a:ext cx="1480991" cy="354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Formula 1 Racing Engine?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Can an internal combustion engine be more efficient by changing the materials used?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Can an internal combustion engine create more power with the same amount of fuel?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28600"/>
            <a:ext cx="374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Displacement Results</a:t>
            </a:r>
            <a:endParaRPr lang="en-US" sz="3200" dirty="0"/>
          </a:p>
        </p:txBody>
      </p:sp>
      <p:pic>
        <p:nvPicPr>
          <p:cNvPr id="5" name="Picture 4" descr="Silicon Nitride Displacement Iso View-cropped pi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0" y="734099"/>
            <a:ext cx="6561322" cy="6123901"/>
          </a:xfrm>
          <a:prstGeom prst="rect">
            <a:avLst/>
          </a:prstGeom>
        </p:spPr>
      </p:pic>
      <p:pic>
        <p:nvPicPr>
          <p:cNvPr id="6" name="Picture 5" descr="Silicon Nitride Displacement Iso View-cropped l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32" y="734098"/>
            <a:ext cx="2108200" cy="612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234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Bottom View</a:t>
            </a:r>
            <a:endParaRPr lang="en-US" sz="3200" dirty="0"/>
          </a:p>
        </p:txBody>
      </p:sp>
      <p:pic>
        <p:nvPicPr>
          <p:cNvPr id="4" name="Picture 3" descr="Silicon Nitride Displacement Bottom View-cropped pi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2" y="660975"/>
            <a:ext cx="5990349" cy="6208889"/>
          </a:xfrm>
          <a:prstGeom prst="rect">
            <a:avLst/>
          </a:prstGeom>
        </p:spPr>
      </p:pic>
      <p:pic>
        <p:nvPicPr>
          <p:cNvPr id="5" name="Picture 4" descr="Silicon Nitride Displacement Bottom View-cropped leg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71" y="660975"/>
            <a:ext cx="1651000" cy="619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There are a few methods in use today to manufacture SN</a:t>
            </a:r>
          </a:p>
          <a:p>
            <a:r>
              <a:rPr lang="en-US" b="1" dirty="0" smtClean="0"/>
              <a:t>Hot Pressed SN</a:t>
            </a:r>
            <a:r>
              <a:rPr lang="en-US" dirty="0" smtClean="0"/>
              <a:t>: Heated to 1800 Deg-C and pushed through 	a die at 40 MPa of pressure. Only simple shapes possible 	and expensive.</a:t>
            </a:r>
          </a:p>
          <a:p>
            <a:r>
              <a:rPr lang="en-US" b="1" dirty="0" smtClean="0"/>
              <a:t>Reaction Bonded SN</a:t>
            </a:r>
            <a:r>
              <a:rPr lang="en-US" dirty="0" smtClean="0"/>
              <a:t>: Cheaper and capable of complex 	shapes, but inferior material.</a:t>
            </a:r>
          </a:p>
          <a:p>
            <a:r>
              <a:rPr lang="en-US" b="1" dirty="0" smtClean="0"/>
              <a:t>Sintered SN</a:t>
            </a:r>
            <a:r>
              <a:rPr lang="en-US" dirty="0" smtClean="0"/>
              <a:t>: Best material properties, but expensive and 	high shrink rate (17-21%). Extra machining needed.</a:t>
            </a:r>
          </a:p>
          <a:p>
            <a:r>
              <a:rPr lang="en-US" b="1" dirty="0" smtClean="0"/>
              <a:t>Sintered and Reaction Bonded SN</a:t>
            </a:r>
            <a:r>
              <a:rPr lang="en-US" dirty="0" smtClean="0"/>
              <a:t>: A mating of RBSN and 	SSN. High quality material, cheaper and capable of 	complex shapes with little extra machining. Fabrication 	method of 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385" r="-24385"/>
          <a:stretch>
            <a:fillRect/>
          </a:stretch>
        </p:blipFill>
        <p:spPr>
          <a:xfrm>
            <a:off x="-1109470" y="2411947"/>
            <a:ext cx="6963382" cy="3714217"/>
          </a:xfrm>
        </p:spPr>
      </p:pic>
      <p:pic>
        <p:nvPicPr>
          <p:cNvPr id="5" name="Picture 4" descr="Untitle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25" y="2411947"/>
            <a:ext cx="4236644" cy="37142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Sintered Reaction Bonded Silicon Nitride?</a:t>
            </a:r>
            <a:br>
              <a:rPr lang="en-US" b="1" dirty="0" smtClean="0"/>
            </a:br>
            <a:r>
              <a:rPr lang="en-US" b="1" dirty="0" smtClean="0"/>
              <a:t> (SRBSN for short!)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932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	Silicon powder packed into a mold, seeded 	with Beta-SN particles and mixed with 				sintering additives (Y2O3–MgSiN2 and Li2O).</a:t>
            </a:r>
          </a:p>
          <a:p>
            <a:r>
              <a:rPr lang="en-US" dirty="0" smtClean="0"/>
              <a:t>	Powder then undergoes a nitriding process 	creating SN</a:t>
            </a:r>
          </a:p>
          <a:p>
            <a:r>
              <a:rPr lang="en-US" dirty="0" smtClean="0"/>
              <a:t>	Sintering is then applied to further increase 	material strength and density, but a little 				material shrinkage occurs (10-12%).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Beta-SN seeding 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4" y="1417638"/>
            <a:ext cx="4488214" cy="28118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275" y="4037895"/>
            <a:ext cx="4934725" cy="2820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0778" y="2320750"/>
            <a:ext cx="36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-Increased fracture strength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5333" y="5616222"/>
            <a:ext cx="302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-Increased fracture toughness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337" r="-24337"/>
          <a:stretch>
            <a:fillRect/>
          </a:stretch>
        </p:blipFill>
        <p:spPr>
          <a:xfrm>
            <a:off x="-934861" y="726723"/>
            <a:ext cx="9868206" cy="5427133"/>
          </a:xfr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>
          <a:xfrm>
            <a:off x="5448300" y="1689100"/>
            <a:ext cx="330200" cy="139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rmalcrown.jpg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the cost?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materials cost and specialized 					fabrication methods are expensive.</a:t>
            </a:r>
          </a:p>
          <a:p>
            <a:r>
              <a:rPr lang="en-US" dirty="0" smtClean="0"/>
              <a:t>Fabrication time measures in hours because 	of special material preparations.</a:t>
            </a:r>
          </a:p>
          <a:p>
            <a:r>
              <a:rPr lang="en-US" dirty="0" smtClean="0"/>
              <a:t>Estimated cost per SN part will be $450 per 	kg.</a:t>
            </a:r>
          </a:p>
          <a:p>
            <a:r>
              <a:rPr lang="en-US" dirty="0" smtClean="0"/>
              <a:t>Pistons will cost about $650 each.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Silicon Nitride Works</a:t>
            </a:r>
          </a:p>
          <a:p>
            <a:r>
              <a:rPr lang="en-US" dirty="0" smtClean="0"/>
              <a:t>FIA Rules</a:t>
            </a:r>
          </a:p>
          <a:p>
            <a:r>
              <a:rPr lang="en-US" dirty="0" smtClean="0"/>
              <a:t>Aluminum-type material</a:t>
            </a:r>
          </a:p>
          <a:p>
            <a:r>
              <a:rPr lang="en-US" dirty="0" smtClean="0"/>
              <a:t>Easier to manufacture</a:t>
            </a:r>
          </a:p>
          <a:p>
            <a:r>
              <a:rPr lang="en-US" smtClean="0"/>
              <a:t>Similar thermal-properties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nault_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465" y="5080000"/>
            <a:ext cx="1778000" cy="1778000"/>
          </a:xfrm>
          <a:prstGeom prst="rect">
            <a:avLst/>
          </a:prstGeom>
        </p:spPr>
      </p:pic>
      <p:pic>
        <p:nvPicPr>
          <p:cNvPr id="7" name="Picture 6" descr="ho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65" y="968728"/>
            <a:ext cx="2554246" cy="188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spending per team is as follows:</a:t>
            </a:r>
          </a:p>
          <a:p>
            <a:r>
              <a:rPr lang="en-US" dirty="0" smtClean="0"/>
              <a:t>McLaren Mercedes: $400M</a:t>
            </a:r>
          </a:p>
          <a:p>
            <a:r>
              <a:rPr lang="en-US" dirty="0" smtClean="0"/>
              <a:t>Toyota: $393M</a:t>
            </a:r>
          </a:p>
          <a:p>
            <a:r>
              <a:rPr lang="en-US" dirty="0" smtClean="0"/>
              <a:t>Honda : $382M</a:t>
            </a:r>
          </a:p>
          <a:p>
            <a:r>
              <a:rPr lang="en-US" dirty="0" smtClean="0"/>
              <a:t>BMW Sauber: $378M</a:t>
            </a:r>
          </a:p>
          <a:p>
            <a:r>
              <a:rPr lang="en-US" dirty="0" smtClean="0"/>
              <a:t>Ferrari: $329M</a:t>
            </a:r>
          </a:p>
          <a:p>
            <a:r>
              <a:rPr lang="en-US" dirty="0" smtClean="0"/>
              <a:t>Renault: $300M</a:t>
            </a:r>
          </a:p>
          <a:p>
            <a:r>
              <a:rPr lang="en-US" dirty="0" smtClean="0"/>
              <a:t>Red Bull Racing: $201M</a:t>
            </a:r>
          </a:p>
          <a:p>
            <a:r>
              <a:rPr lang="en-US" dirty="0" smtClean="0"/>
              <a:t>Williams: $134M</a:t>
            </a:r>
          </a:p>
          <a:p>
            <a:r>
              <a:rPr lang="en-US" dirty="0" smtClean="0"/>
              <a:t>Super Aguri: $95M</a:t>
            </a:r>
          </a:p>
          <a:p>
            <a:r>
              <a:rPr lang="en-US" dirty="0" smtClean="0"/>
              <a:t>Midland F1: $76M</a:t>
            </a:r>
          </a:p>
          <a:p>
            <a:r>
              <a:rPr lang="en-US" dirty="0" smtClean="0"/>
              <a:t>Scuderia Toro Rosso: $66M</a:t>
            </a:r>
            <a:endParaRPr lang="en-US" dirty="0"/>
          </a:p>
        </p:txBody>
      </p:sp>
      <p:pic>
        <p:nvPicPr>
          <p:cNvPr id="4" name="Picture 3" descr="bm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11" y="2857500"/>
            <a:ext cx="3251200" cy="381000"/>
          </a:xfrm>
          <a:prstGeom prst="rect">
            <a:avLst/>
          </a:prstGeom>
        </p:spPr>
      </p:pic>
      <p:pic>
        <p:nvPicPr>
          <p:cNvPr id="5" name="Picture 4" descr="coswor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0" y="4619272"/>
            <a:ext cx="2222500" cy="495300"/>
          </a:xfrm>
          <a:prstGeom prst="rect">
            <a:avLst/>
          </a:prstGeom>
        </p:spPr>
      </p:pic>
      <p:pic>
        <p:nvPicPr>
          <p:cNvPr id="6" name="Picture 5" descr="ferrari scuder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465" y="5114572"/>
            <a:ext cx="3234972" cy="1750067"/>
          </a:xfrm>
          <a:prstGeom prst="rect">
            <a:avLst/>
          </a:prstGeom>
        </p:spPr>
      </p:pic>
      <p:pic>
        <p:nvPicPr>
          <p:cNvPr id="8" name="Picture 7" descr="toyo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335" y="3387161"/>
            <a:ext cx="3911465" cy="123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-engine-ban-reduced-to-5-years-new-formula-expected-within-2.jpg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897466" y="0"/>
            <a:ext cx="7337778" cy="669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constraints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rules limit us to use a naturally aspirated 2.4L 90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V8 engine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design is limited to the cylinder sleeve/liner and the piston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performed at 19,250 RPM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3" descr="piston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856" r="-59856"/>
          <a:stretch>
            <a:fillRect/>
          </a:stretch>
        </p:blipFill>
        <p:spPr>
          <a:xfrm>
            <a:off x="2528005" y="741363"/>
            <a:ext cx="9144000" cy="5522912"/>
          </a:xfrm>
        </p:spPr>
      </p:pic>
      <p:pic>
        <p:nvPicPr>
          <p:cNvPr id="3" name="Picture 2" descr="p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098"/>
            <a:ext cx="48006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Silicon Nitride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065" y="1600200"/>
            <a:ext cx="5676003" cy="4525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0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Si3N4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Zinc Alloys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Mg Alloys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Aluminum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Sintered-Reaction Bonded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Sintered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Hot Pressed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Zamak 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Zamak 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AZ91A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AZ91D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6061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Modulus of Elasticity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300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300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300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130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130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45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45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68.9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Shear Modulus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148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No data 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No data 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214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262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17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17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26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GPa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Fracture Toughness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5.0-8.0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-sqrt(m)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7.5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-sqrt(m)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4.5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-sqrt(m)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12.3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 MPa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*sqrt(m)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2.1x10^7 N*m^-(3/2)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no data 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no data 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29 </a:t>
                      </a:r>
                      <a:r>
                        <a:rPr lang="en-US" sz="1000" b="0" i="0" u="none" strike="noStrike" dirty="0" smtClean="0">
                          <a:latin typeface="Arial"/>
                        </a:rPr>
                        <a:t>MPa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-sqrt(m)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Thermal Expansion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3.4 microm/K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3.1 microm/K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3.2 microm/K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27 microm/K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27 microm/K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26 microm/m*K @ 20-100degC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Same as AZ91A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25.2 microm/m-Deg C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Thermal Conductivity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27 W/m-K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22 W/m-K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26 W/m-K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113 W/m*K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110 W/m*K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72W/m*K @ 100-300degC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Same as AZ91A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167 W/m-K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Thermal Shock Resistance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700 deltaT Deg-C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800 DeltaT Deg-C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700 DeltaT Deg-C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Density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3.31 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3.24 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3.2 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6.6g/cm3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6.7g/cm3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1.81g/cm3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1.81g/cm3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2.7 g/cm3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Melting point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1500+ Deg-C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380-387 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380-386 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421 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421 degC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582-652 Deg-C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40766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-Silicon Nitride [SN for short] has high strength, low thermal conductivity and 				expansion rates</a:t>
            </a:r>
          </a:p>
          <a:p>
            <a:r>
              <a:rPr lang="en-US" dirty="0" smtClean="0"/>
              <a:t>-Other alloys have low melting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sie2.jpg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1538111" y="0"/>
            <a:ext cx="61101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 smtClean="0"/>
              <a:t>Material Analysis</a:t>
            </a:r>
            <a:endParaRPr lang="en-US" sz="6000" b="1" cap="all" dirty="0"/>
          </a:p>
        </p:txBody>
      </p:sp>
    </p:spTree>
    <p:extLst>
      <p:ext uri="{BB962C8B-B14F-4D97-AF65-F5344CB8AC3E}">
        <p14:creationId xmlns:p14="http://schemas.microsoft.com/office/powerpoint/2010/main" val="16320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Pressure Variation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2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508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???</vt:lpstr>
      <vt:lpstr>Equation</vt:lpstr>
      <vt:lpstr>FORMULA 1 RACING:         SILICON NITRIDE ENGINE</vt:lpstr>
      <vt:lpstr>Why a Formula 1 Racing Engine?</vt:lpstr>
      <vt:lpstr>OUR COMPETITION</vt:lpstr>
      <vt:lpstr>Design constraints and assumptions</vt:lpstr>
      <vt:lpstr>PowerPoint Presentation</vt:lpstr>
      <vt:lpstr>Why Silicon Nitride</vt:lpstr>
      <vt:lpstr>Here’s Why</vt:lpstr>
      <vt:lpstr>Material Analysis</vt:lpstr>
      <vt:lpstr>Internal Pressure Variation</vt:lpstr>
      <vt:lpstr>Cyclic Loading/Material Life</vt:lpstr>
      <vt:lpstr>Thermal Stress</vt:lpstr>
      <vt:lpstr>Thermal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Manufacturing Processes</vt:lpstr>
      <vt:lpstr>PowerPoint Presentation</vt:lpstr>
      <vt:lpstr>What is Sintered Reaction Bonded Silicon Nitride?  (SRBSN for short!) </vt:lpstr>
      <vt:lpstr>Benefits of Beta-SN seeding </vt:lpstr>
      <vt:lpstr>PowerPoint Presentation</vt:lpstr>
      <vt:lpstr>What's the cost? </vt:lpstr>
      <vt:lpstr>Future Design 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1 SILCON NITRIDE ENGINE</dc:title>
  <dc:creator>AJ Kluch</dc:creator>
  <cp:lastModifiedBy>levi</cp:lastModifiedBy>
  <cp:revision>43</cp:revision>
  <dcterms:created xsi:type="dcterms:W3CDTF">2010-11-30T04:22:40Z</dcterms:created>
  <dcterms:modified xsi:type="dcterms:W3CDTF">2010-12-05T20:23:39Z</dcterms:modified>
</cp:coreProperties>
</file>