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5" r:id="rId3"/>
    <p:sldId id="257" r:id="rId4"/>
    <p:sldId id="268" r:id="rId5"/>
    <p:sldId id="259" r:id="rId6"/>
    <p:sldId id="269" r:id="rId7"/>
    <p:sldId id="260" r:id="rId8"/>
    <p:sldId id="261" r:id="rId9"/>
    <p:sldId id="262" r:id="rId10"/>
    <p:sldId id="270" r:id="rId11"/>
    <p:sldId id="271" r:id="rId12"/>
    <p:sldId id="272" r:id="rId13"/>
    <p:sldId id="264" r:id="rId14"/>
    <p:sldId id="273" r:id="rId15"/>
    <p:sldId id="274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53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jpe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0.jpe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0.jpe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93B-BE16-4D62-AC2A-85A3EBFF391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EBF-E654-4C36-B50C-AB8A7F3A3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93B-BE16-4D62-AC2A-85A3EBFF391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EBF-E654-4C36-B50C-AB8A7F3A3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93B-BE16-4D62-AC2A-85A3EBFF391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EBF-E654-4C36-B50C-AB8A7F3A3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93B-BE16-4D62-AC2A-85A3EBFF391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EBF-E654-4C36-B50C-AB8A7F3A3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93B-BE16-4D62-AC2A-85A3EBFF391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EBF-E654-4C36-B50C-AB8A7F3A3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93B-BE16-4D62-AC2A-85A3EBFF391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EBF-E654-4C36-B50C-AB8A7F3A3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93B-BE16-4D62-AC2A-85A3EBFF391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EBF-E654-4C36-B50C-AB8A7F3A3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93B-BE16-4D62-AC2A-85A3EBFF391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EBF-E654-4C36-B50C-AB8A7F3A3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93B-BE16-4D62-AC2A-85A3EBFF391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EBF-E654-4C36-B50C-AB8A7F3A3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93B-BE16-4D62-AC2A-85A3EBFF391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EBF-E654-4C36-B50C-AB8A7F3A3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93B-BE16-4D62-AC2A-85A3EBFF391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EBF-E654-4C36-B50C-AB8A7F3A3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91BC93B-BE16-4D62-AC2A-85A3EBFF391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6F6DEBF-E654-4C36-B50C-AB8A7F3A3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0.jpeg"/><Relationship Id="rId4" Type="http://schemas.microsoft.com/office/2007/relationships/hdphoto" Target="../media/hdphoto1.wdp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.bin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12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20103"/>
          <a:stretch/>
        </p:blipFill>
        <p:spPr bwMode="auto">
          <a:xfrm>
            <a:off x="1790700" y="425996"/>
            <a:ext cx="5562600" cy="60060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Gregory Berkeley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Levi Lentz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9600" dirty="0" smtClean="0">
                <a:latin typeface="Stencil" pitchFamily="82" charset="0"/>
              </a:rPr>
              <a:t>AutoMoto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2700" b="1" i="1" dirty="0" smtClean="0"/>
              <a:t>motorcycle control and stabilization</a:t>
            </a:r>
            <a:endParaRPr lang="en-US" sz="2700" b="1" i="1" dirty="0"/>
          </a:p>
        </p:txBody>
      </p:sp>
    </p:spTree>
    <p:extLst>
      <p:ext uri="{BB962C8B-B14F-4D97-AF65-F5344CB8AC3E}">
        <p14:creationId xmlns:p14="http://schemas.microsoft.com/office/powerpoint/2010/main" val="2040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20103"/>
          <a:stretch/>
        </p:blipFill>
        <p:spPr bwMode="auto">
          <a:xfrm>
            <a:off x="1790700" y="425996"/>
            <a:ext cx="5562600" cy="60060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smtClean="0">
                <a:latin typeface="Stencil" pitchFamily="82" charset="0"/>
              </a:rPr>
              <a:t>Mathematical model</a:t>
            </a:r>
            <a:endParaRPr lang="en-US" sz="4400" u="sng" dirty="0">
              <a:latin typeface="Stencil" pitchFamily="82" charset="0"/>
            </a:endParaRPr>
          </a:p>
        </p:txBody>
      </p:sp>
      <p:pic>
        <p:nvPicPr>
          <p:cNvPr id="8" name="Content Placeholder 3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600200"/>
            <a:ext cx="3153918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4934" y="1600200"/>
            <a:ext cx="1143000" cy="23622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1600200"/>
            <a:ext cx="1905000" cy="23717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155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1550" algn="l"/>
              </a:tabLst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035699"/>
              </p:ext>
            </p:extLst>
          </p:nvPr>
        </p:nvGraphicFramePr>
        <p:xfrm>
          <a:off x="2324100" y="4419600"/>
          <a:ext cx="4495800" cy="126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8" imgW="3517900" imgH="990600" progId="Equation.3">
                  <p:embed/>
                </p:oleObj>
              </mc:Choice>
              <mc:Fallback>
                <p:oleObj name="Equation" r:id="rId8" imgW="3517900" imgH="990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4419600"/>
                        <a:ext cx="4495800" cy="1266064"/>
                      </a:xfrm>
                      <a:prstGeom prst="rect">
                        <a:avLst/>
                      </a:prstGeom>
                      <a:blipFill>
                        <a:blip r:embed="rId10"/>
                        <a:tile tx="0" ty="0" sx="100000" sy="100000" flip="none" algn="tl"/>
                      </a:blipFill>
                      <a:ln w="38100"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6671" y="3971925"/>
            <a:ext cx="102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small" dirty="0" smtClean="0">
                <a:solidFill>
                  <a:schemeClr val="tx2"/>
                </a:solidFill>
              </a:rPr>
              <a:t>Side View</a:t>
            </a:r>
            <a:endParaRPr lang="en-US" b="1" cap="small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4146" y="3971925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small" dirty="0" smtClean="0">
                <a:solidFill>
                  <a:schemeClr val="tx2"/>
                </a:solidFill>
              </a:rPr>
              <a:t>Rear View</a:t>
            </a:r>
            <a:endParaRPr lang="en-US" b="1" cap="small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7105" y="3971925"/>
            <a:ext cx="978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small" dirty="0" smtClean="0">
                <a:solidFill>
                  <a:schemeClr val="tx2"/>
                </a:solidFill>
              </a:rPr>
              <a:t>Top View</a:t>
            </a:r>
            <a:endParaRPr lang="en-US" b="1" cap="smal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20103"/>
          <a:stretch/>
        </p:blipFill>
        <p:spPr bwMode="auto">
          <a:xfrm>
            <a:off x="1790700" y="425996"/>
            <a:ext cx="5562600" cy="60060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smtClean="0">
                <a:latin typeface="Stencil" pitchFamily="82" charset="0"/>
              </a:rPr>
              <a:t>Mathematical model</a:t>
            </a:r>
            <a:endParaRPr lang="en-US" sz="4400" u="sng" dirty="0">
              <a:latin typeface="Stencil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very important aspect of the mathematics was the ability to determine the “self stabilizing” or </a:t>
            </a:r>
            <a:r>
              <a:rPr lang="en-US" sz="2000" i="1" dirty="0" smtClean="0">
                <a:solidFill>
                  <a:schemeClr val="tx2"/>
                </a:solidFill>
              </a:rPr>
              <a:t>critical velocity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You can think of this as the velocity that you can ride a bike with no hands!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279834"/>
              </p:ext>
            </p:extLst>
          </p:nvPr>
        </p:nvGraphicFramePr>
        <p:xfrm>
          <a:off x="2492375" y="2438400"/>
          <a:ext cx="41592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5" imgW="1600200" imgH="254000" progId="Equation.3">
                  <p:embed/>
                </p:oleObj>
              </mc:Choice>
              <mc:Fallback>
                <p:oleObj name="Equation" r:id="rId5" imgW="16002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5" y="2438400"/>
                        <a:ext cx="4159250" cy="660400"/>
                      </a:xfrm>
                      <a:prstGeom prst="rect">
                        <a:avLst/>
                      </a:prstGeom>
                      <a:blipFill>
                        <a:blip r:embed="rId7"/>
                        <a:tile tx="0" ty="0" sx="100000" sy="100000" flip="none" algn="tl"/>
                      </a:blipFill>
                      <a:ln w="38100"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http://farm5.static.flickr.com/4001/4434871423_ed29ff4a5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4720"/>
            <a:ext cx="220175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9" descr="data:image/jpeg;base64,/9j/4AAQSkZJRgABAQAAAQABAAD/2wCEAAkGBhQSERUUExQWFRUWFxoXGBgXGBgXGRcXGBgYHhcXGBoYHSYeGBkjGhgYHy8hIycpLCwsFx8xNTAqNSYrLCkBCQoKDgwOGg8PGiwkHCQsLCwsKSwsLCwsLCwsLCwsLCwsLCwsLCwpLCwsLCwsLCwsLCwpLCwsKSkpLCksLCwsLP/AABEIAMIBAwMBIgACEQEDEQH/xAAbAAABBQEBAAAAAAAAAAAAAAAFAAIDBAYBB//EAEkQAAEDAgQCBwQHBQYFAwUAAAECAxEAIQQSMUEFUQYTImFxgZEysdHwFCNCUnKhwQdigpLhFRYzQ1PxRJOiwtI0lLIXJFRjg//EABkBAAMBAQEAAAAAAAAAAAAAAAABAgMEBf/EACcRAAICAgICAgIBBQAAAAAAAAABAhEhMQMSE0FRYXGhMgQUIlLw/9oADAMBAAIRAxEAPwDDcRd69xIazlSoAT7Slm/aOWwtI/PcwLdUodlUjuPz30vpdhYTJJsL1OMaCZWJgQIsBaBbS1b2cxxvF2CVCUhU6AG+vaiY3jQeZp7hy+wZBtBFx891ccW2oycw8hfv/wBqSMOlU5VSRFlQmfOfmaLCjpNosfD9a2HR3giSwpzMC6pOVLREklXsxIgGClUyIB1rJJ4c7HsjyKT+tek9BeG4LqyvEPFp4GwJASBCYjWTa/iYFS5JDSYBd6PuYhYyNpaQRCSCcq1I9onMokKjXy0qtiuGqQwk3CcysyVZgCo6KFozZY1i1ejcVx2GQtBbDakKbXmykAgWUPZmO0g31hXdbznFYxeJK24EpkjKZTGls19tRUOVZWhq2BMTh4uFpVuYmQe8Ec996svMkEC8BINr2IBOk7kjy2NqMsN9WSesbEogjWctilVoi+gNEPqjgnShH1ylQlM5TAjMoJSO1aReI76S5s1+x9TOv48uKICRdIASlPs5ct0gbwkX7zVVLhi2w0+dalWgrhUJSALxmgBA+0L3OkDkdKtpY6vJOVRdRIvZIVIImQAoCCO+BzB3uyaByVkm88zr6/PKtFh+DrZhbkFJSlRKSDGYEgKg9lcXvQHEY050yCC0AgJVr2SokE2+0SI2mNq2oBaHZcSTlGdQJKkEoXmbUsXKDvGbTURVPKCgOOMltKgkhQAWAerAUM8iTciY56Emo+EdJC0tKwAFIjKq0iPIjSRcHU73oJxJ+SJiw2Ak+JGppNFJGsHc7RR6JrJfx+OK1FallRUSVXJM+fiaqfSUzuBM7E/PfVx1pJTJ5aC3KTmi/gRQtTaZ1t7x3URkmJoN8E6x9YwzSo649u8JyphRzDQAZZmtTiujKW22ypxRUJJ6xLgTlFz1ZJSIG4Eam9qxfDMTkd6xKkFSSkpCgToZ1jaBOmsbmt5xbpw5iUoDYyRlLhJTFlHNMjSSnnpVudESQS6F8EQ4A44WS23KoSUlQmYCzGYJgTCjaPGucY4o25jiygpKPq0TYBJSVEpBEWgkxvAudKo4fi7jDrylJSpxxIgEpS2UCYyxcAGNfu33jHI4x9a5ISVLIIWbRN/tEACD6d1ZW27H6o3/ABgNoXh2F9YppLpdkoMoaQFS2lRAJGcoTYxlAi4vV6ZYh16YZU01DapKlEOZzCJSmUBdtB2ra6CgGExaXHJWoAT2u2VToCEFPdKpJitnxDiE4RloYlLLedTbqlKCz1UEJSFxAUQUibEX+6RQn7FWGjzfF4FtlSkuqzqIBhCoKZIgLUoRpqEyb7bV+K8QHVhttalNzmg9rISIicogxAIFpvJp+PeSVZVK6xR9t09vMAqwaCgCNfQbChH0TMUpQSVqUBl71QEx3ma2clolImxWNU8oZrkyZIAUqeajta23LU0RwjSShH1IUhbkNFTuUSFkqQs9kEZBBNonbbmO6JKw2JQy+vqiYPWFOZIJ0KZIzIHMXkaTag72IEQFJlIKLJ9oFR3i4gCDY37qLVFVRr/7tMN4ZSnHkl1QSpOVRKEAhJjKNZCrKKoECcu+TWvtBKyUhXb7QkgEHLBEEgiNY10qvgXA4oNrUUpJsYmCeQ5mAL/lqOLHWOfZQAADBSLgRIFtxfXWb1my0aPAcUxCWWkt3CCTOXKUpiD25OxIkAEQm+kZ58BSZQkiD2lAhQ1O0C8Rpy0o7i8c7h22QYKAklPUqCbEBKl5kJCkqghGY7giJmszi+KuuJCSpWRPsok5U66Dz1oT7F4RUW0Z0PP1rtR56VVaAjy04CjGI6OqABPZJ2VaYG1rmoXeBui2Twi+ad0xqK41yxfsqigU2p0QB31cHBnbShQmwEXmOWtFMP0VWpICoSYJEntCOY2HxFEuaEc2FAZl40aZRktmTmINlWEDlO/mKqYvo441eM0fdvMROmmosajxTTiUAFJSLEkiOfwNJzU9MetkyOIqSSFE6ZRtF/HxtVb6eUqlJIPda1VFG96YXK0UURZpsPj1KTmWAsx2ZE6Edkk+v+9StvdaCMsTEEC6TsRG1vE0CYbUoJEkJnlY/E3/ADokvGlkBTR11BgiQIPz31i16RqvsY4pKkEZxO1oHffXlbvNV14z6zMAiAZAg5TfQiZI8TpVLEOZlSBA3GwM3A5CoCqulaIDnBeGKxDwaTBUuwJNk3Eqt4R50b6VLSy84lKu0iGpBBBTlCVJBzSRZQJiTN9TWQw5MSNJFXU447qMHwqhjfpAJObtE8zf11q84tsxCQOzdQlIB8L8ooc/iZHPvgCivBuDPYltQaZccy6lCSqAZsSLDw1tUv5EkVsXj5ATsOU1VKhE71Nj+HLZMLBSeSgUkDvBvVfJmH6VSolosYXGZUFOhJ0gX2jxEyPCi/RbjCG3j112yFFUZhBCVBMZbAZim8H4hm8Ggz2iNNY5X2vpaqAB51V2KjXOcUWFLV1i4yqhWcAltYAAVE3Iy5hc7bUAfJJJJUYiZtAgQL3jbyFJIVlB1M2A5jQxEREVxS1dpRCwVJOYxYk3i0ACI9KlMmi3wZ8IdBgqMykJsP4p1GogEeNXHuKhyUqzXVY28pGU8/nWhWCxmYZSAY+yBBN5MHb55CuYpwSD2eWUbR3yZN971LdsmgqnhxUYUgpbMdsyb27QgCJkW0uPOipCsO8HEiMhJSYntAnKTJibajxipl8a7KY1Fr6RPIAdw8Kk4higpOUkTsbiQeep0ERvF9KlNpjoqcb487il9a6olRtdWbYWH3R3WFUn2AG21CxIMiZJOZXaiLApgeXfUDywJHjp+VMTjiEhPKY7p1PjV2/QEiGRBk35D31O1g0n2jECfUiPfNQNugLSSc3ORv3jeiOMxsCABeR4VnbsZXcKEIUk3UbWJAGp532176osqsQdDHqNPefWmuIM39bVBmNWMsFpG5pVVLlKgo1uPxWXIUhOZQnMYKhaxibGiWCeUtqA6mY9r3wCPdSXw9xaSHkjYhxGW+5BNhvHl63FYZKUgJamE21Md0iUg3rxpSVUbpMgax7k5c1k2UoxJ3AG5/rXVcXRGUgRqCRtJkARqI9aousfWAmYGqRYDwsD6V1HEEoMLTPLKnyIJ3jc91HVCLOMxebItDhCDMaCCBpe16Bca4uVykKzJmTpaJ033qfjOPTGVAsb20Hlsb1nHl11cXH7ZEmROKvXN64kydKQBmuwkNcMx5bUAqFIMSk3gaTWgGBakkAKT7SSNLn7WpFyNEigfDGUrMLkgiJB7Q5R4G/lRodHhljrcqQJETMzeTzgxpXHNxvdGsR2L4EMROUoSUzdPanSZTYjujnWdxXR19BMo0/OeU60YDSUR9Yr7sEQLalN7b62HpRlpxQbzEhdgYOwgSEye0Z1pLllDC0PqmYxpqAEGASTM7XF58qhxACZEzyN4otxXiQciUJ8tT4gUNU5MCO4V1xm3tGbYQ6McKS64VupUWmwCUpsVnZM2gWuReNNZGvb6YPsJytgoaFkBoBLaJ1snXxO/M0N6O4MJZUFE5jJKZIMQB5GPK96jHEVl3Np9klQyg/iCQpJV5j9K3TVBTDz37SUvthrEMpcAspKwFkjdQUYII1keo1GT47wZLaUvMT1KyRBmW1iezJuQRcTexBkiTa41gmS0HmwUOZgCi4Cte0nw9b6kUO+nn6I6gyQVI2OonKZ0BgKHMieVLtF6FT9g18/VpHMqP6D3UOzVdcTnAExAj4n1qoMLf2h7qFJClk4lwjQ1bbxSgAnYmb7+tMZwPOfERAHO+tGsBwRtxIUHcxTqmI7N7hWg0OtTKaQkgel/wDdR/KKS3gdUI9I9xo610SbUSE4lBUBpYeZM2HjB7tqqq6Nz2W151CxERB750Hfeo7xLooOtIyJJGUkn2b2EDc+NRkIIutXp8DV3FcHeMBKCrIkJOW8KJMzyv7qH4nCrbIDiFJJuMwiRTtMmkRqwogjrBfmDXF8JMJKTmBm99v0ps1PilQEDkif5iT+tAdUQtYMhUKSY5wYtU2LWCsEA+cj5tVXrTzPrT2VrUoJSoydJNMnqTK4epYkad825/O9S8H4cPbdSMs5U5pgq87Ea+dWl4UtjtyYTfKRpJ1MyE9rWOYoZjeMFe2hGUXgBOgA8/maztvCHVBhXGOrOQBhAGiTeAbj7J50qG/262q6mUlW5ypM0qVfQ7NTiIdgaJFhkJi3Kbd3jF6WKbbBCkqUopAJSmRoSCez3+6s4vGJKAEkggyLA8rSrTnajvCsRLc52kuAAJvlkC94FjPlXFOHU3TCIfStJs6UkfdWVDunbzofxB0AkhtYgRmVIItsBpY3q0cYW0ALUXHIMC9+6QYF95obxNCyuXSUoVGUC+3dPyRWUFnI2Z5wjmaj6rl+dFsWyykjKtSjcq09P61TMrPZge6u2MjCit1fd6VYw2AzbdqwSDz3q/heALKhmsPvAiPKiw4CoBaUKkESFWudxOxqJcqWExqLBrPB4UgEZlK7NgRlPOCAZ5Wj30YVwVCBC31BR5ax33irPCeFOtty4SLTeDHdeaEcdfdbUEuJzTZKimBFtIHdNYdnOVJmtUg1gsHhmRlV9YRfMvWeQBt6VFj+CodgIUtE3gCRe8a6fGq/DwlCAp469oTJFrTfUxHdeu4njSIEBQTtyIm4nkNR5VmlK7Q/WQbjuhzucAZSCYCgYAj73I91WkdEAgXeHWRYKTDZMxEkSbW21pzmNJTnQjPl+2pPZHfpBV3DSrHD8WlbZXiTYSoFZ05AJOs10J8stMSSsy2J4wtp9SmlFN4I2McwdaLM8eZxSSl2GlRe3ZURsd0e4HflDjnMNiQtWUocAKkklCQoD7OUCc0d5oJguGJUoyoptINvk3j17q76qOR7lj2ajri2qSnrAJSUqAJi2umYgXBsYJgm9DOKLEAojKpRJA5pkAX0jNEG9qp8N4qfZczKRodcyIsFJvFtYpYrFhMT7ZHbIi9yUk81QRre16mqytilopggHvpyVpPOonVEmwnxpyXstiIJ3586Zz0WctpEkT7NqkLa8sDsze4vHlVZpgGCFK8vdzrWpxCHW0ocWTokRz1iSb86ylydSkrAfBcCSc7ilIAEpuL6zIIuI399GsThVBKerdQW1JuSTadDmjaLA8t9hvGuHBpEoWTBGq58inLA23oGribpkEkg2jYCREDyp/zyhawajCvuJUBnzDRRAMkAdlUb6C4N4q9iOGNvtjOshRJKTlAMm3aBuZIFvCszwTjpakKk2hO4QJmyZE3n1rQfSnS4OznCxIBEAJtqTOx+da55qUZYBATH9GH2r5c45ov+WoqticE4paoQoxbQ7D+labD8SWhRb6vqyRMlRIgcrnQn5irD3HFhMpRnJNlCcuWbqPf3ad9qpcs9NBYBZ6JuBGZRbBUmEpUYidydARyoc7hEsHKVZnDpAkAg3Te87SKu9IeLBwSk5QNRFydgZFrbg0mcInEMJWpRkEwBob6+ySTJ+da07OrkAGxWMITa0iFET2jv3RYUNBtRzi/AXACtN2xpcEhJm8axbcCghUBatoNNYBnBSrsUqsDV8OwjiVAONBTY2gGO8nX1os7wwOZvq0RJIWmErTawIAAV+dXP7VZMZ2lEARHZI8ga6riTBHsrA5BKdeft2rzmpt3R0pEeGfabTkW2siIkiTEH7skb22NDsc8srCEZgABlCtQDG41HfvRRvGYcD7XIAi35K99Rr6ggjrFA88qgrwkpVapUGnobVlNno+pBC1FJJ3yAgDuPsneuOdF8xzIIhUwEc/P0vVx7DNrAQMRkRvZyfCMgFNQyE5cr8AbApT5do+Hpc06mhdfortMEJDToIuTGkR6T/Wr7uFWggpUSjUiSSDcWi0m3xqT6cuAkKSpN5JWgq2vE91WGVkpAzgDQBMK13MH/AKqyl2+CupWJJWVKcgADslMgHmL6/wBae5LLeZ4Z05wpuY1/3H+1Ws7iAVdWhZAtAUZI5wLiOW8VXVjnXAUrbBiCAoEZRfQxExG3Opp+x0kde4+SmEJCjvJkDvgD9aYrGdlXXoAQTaYM37pi0b791QPqIKg12bSoDVR1uTbvrN8UxrirLUfvXO21aQ403glug1xPiiUgONqKSOyEiYgchoPS9Y7H45SyZJPIcvCrmLchtCZBkqWe6YAHoJ86FhMqHzavR4YqMcGbL2DxOUEFxYBEEJmFdx1Eaaj0pz7abBKr+Zjzj9LVTJk1aYOskiwjvg3+e6tZYQhjDMKAm/dY+Amrq8CkoIsCBm9qVHwG53picYhkDIO0dSdpOnLSqi8eQ4VpMGI3m+tYZeSaQggJ0k6a6+VJ3C2mmN4q8kfrNWMVCjKVWMTtNPIqImTGoMDkK0vDeOoSoNhCSjKIMZYVBJk6kE/NqCNMARlJUdxHr/vRttkOK/w15EkfZ+1l5iD3yN4rn5WnsaTJOJO9dhyQ2lICZlKgCPFJGYpJG9ZNWHKbkEeItWtwmMSDkDKhN47Xb2vMqVJir7eHxClKP0NzLIR2myADBuARtHupQ7RVJA1ZiMPw9biwkBWYkWjbnfatpC2AEZApCQJJcTI7ykKttU+J69DZzYVayQRORYVqTEx7IgbVlFcZeadJKCmQJSpMFQ/esJ8e6iUJz2sE0kah7h+HxCQVHLAkhJEDzqN3heHISG1gC1uYtG15I86rcP4wlcjKQlRynspTtaY17r7Vx3o8So/WZERadTAsnW8aVik1hsotcQwGHUSHQVqAkRPoIvrt30NwuLaWCgJU0oeyZMCLiwEAE60H4kw8kgQcp0ifIHeYNM4WBN5z6XjLA3vrvP8ASt1HGyDVJwSMwdzoBkoKSCNzICDAOml77WrP8T4SyvOtpQzG4QexG9tiI7xUuFbcIcU3AEkSQIuT7Mi57hzqTD8JhGZRM2ygROXe9yknn3GqTr2BlS33UqPDBpOrZnuWI91drfuTQYLdNW3VoCkE1nR1FUN70st6uZaaEUxogyVHFXOrpIapDK5TauBq16uFsU/6KVAlKSQIkgaTpPoaYweEX0qRMjciORq4xhCohKQVKOiQJJ8hemKYvBGm1AyEYpY0WseClfGnF1Z1Uo+JJ99PDFPLdqBmR466S6qdoH5d1DmFxJGugq9xlP1y7b0N6wCuhYRg9kyZKr0Q4Ths6piUjXke61C2n+0O6tn0awPWN/VwSCZGhkCbE2PZGkz2Ta1RNui4JEGJ4e2s9pHooj41xHD2QCOqVcR7Yt3iUa0eR0cdURORBUQBnWlJvp2ZKgPEUXb6Gso/xsY0kjUNpU4fCbe6sKrBr0v0YNXA2Ts6P4kH/sFL+w2dluj+BB/7xW7Vh8EiyWnXu9xeQeSUCfU0P4lwQFBfZSoNgwpJOYoOxzfaQeZuDY86OwPhpXRmcFwpDagetWe4tD9HTRs4lpRkvuCB7Iaie7N1isvjlNUymmZKTim7aM3FE+Jxji0lCcQlpJ1COuGb8SsmZXmSOQFBXOjmY/8AqWfPrv1aoipNV8U9kAtJJgDnW65JLCMnCJY4dwYttONnEtdqCkpWsZVDe6RFScO4Wucr77byCLS/mymbkBShFOwqUhUOJGYe0kn2TytrRzpJ0RDSQ8z2mlAEj7TZUAYPNN9fXmVOcpLqJQinYH4jwwqcbDRQEp1OdBG2wV8xUTnCHiUggLAVqFSYOum0maovNKCFuBJytgEmJTmUYQknS+sb1Dh15xmIA7hp5d1YeJPIBt9DiAc7TiwnQAFQjMdotpOu9DHW0lQ+pUhSoJUEnfW2g/rTAiKcgKucxHmRR4ktCojXxReHASlJFzlJuCdLzyqH+01qc7aSoxcR7UxOl/Tvq31zk+2uPxK+NSIxjguFq5TM25Xp+MTRScQ0okqBSTqAkiKVX/7Ve++fQfCu1XRionJpJNRKdpB2taNUyaa7mqAuCkHaKHZPmpxXUSVjnTgRzo6jskCq6cKHRGYoWLoWLEHl4G1R5qePEUU/QWS4N99SgycSpLqSClt+TJ2U06JPhYHmDejDHS3EQU4rDIxaUSC4hKHVAD74ScyfG08qzuLw4dGVVwNDNx4HarHC+k68G79YklswA4n2gO/mZmbyatvtsSxo02E4jwx8TkU3t2FqBnllc38KC9LeizKGnMRhcYpJSAS2tMFRsBCk76WiPCtTi8QnG4XKktOIUoKkpzAkCLhJSQrS+oisXx3oa4G4QVhM6JUXkeabOI/lX40kvgurRh0YUrbU4t5CIVEKJKidSQADOtDHNTeRz0q5xXh62HlNOCFJieVxIInYg1TirMrQxBrc9EsGsM5pI6wzE2gWBj1rEEV6jhSlttKRoEgDyFc/NLqjq/po22yVDUb07MBVVzGiqOL4ilN3FZRy3PxrmSlM7JSjDZee4oE2AKvDT1ozwLjymiSAFJUIWhVwocjWOHTbDsq+rw4cO5cyk6bAggc9JFT8H46lw6ZL2BM27jvFU+NwVkLljN9TU8X4K2pJewvsi62jdTfMj7yPzHuz+SjeExZQoLQYIuDUnEuHtLQp9B6sC7iAMwR+8ALhsn+Xwq4Ptg5+Xj65RnSmqPFW15Apr20HMOZEEED1/KtCpGHLH1cuOASVhYgX0yR7MTeZn0oNg+IsLJBfQhImSpO+iYV93Wa16uJz70B8B0gRmzOhfWaFNhJP2h39xFabDdMcRhlkOIWtmAClwCU7QCkmUiN/yq3w/oenFMLxC3WUtN5ilQkqUtP7xiEjYjeeRrJuYnO4qX7zKVlQCQTE5ZABBA3/AFqrp4JpNZLfSbpI08EtMlwJzpWGyQW0rUQFKTB7RgkdoAialSzFCuLcRQ2UrDKOsgFJzBRkQQsgJi+og+dXsHxpL4zAZVHUbTvHLw+QNEkxRTss0wmnZqVCHhNIoFNzVzrKaQhwbFKl1lKnQBNXQ3GD7KD/ABD9TUSuiWM/0x/Mn/yr0pGJBMX8wR+cVJmHOsvIzfojy49GMZ/o/mn/AMqb/d/Fj/IV8+FeqBaeYroUOYo8rH40eUHg+JH/AA7n8qvhTTw3ED/h3f5F/wDjXriY5ipEgUeX6H4/s8c+iPDVh0fwK+FMUhzdpfpFe004Wo8v0Hi+zxIOqH2VDyrisTNiD5xXuETSLI5Cn5fofi+zwvh2LXh152FlBOqVXQruV8f961TP7R2fZxDTjS9yjKoeIuJHl516OcKg/ZSfIfCgvSLoTh8YjKpISoeypIAI8hqKPIrH43R5Z0zxWExYDjb0OpGUZkKTmTqAqAeZggnWsOAfn5vWo6Q/s+xOGWR1a1o2W2krSfGAYPcaza0Ef1rfsmYONESlUeHHXXAENJMwASfSgsn5v/WpG8QR3VLipbKjOUdHonA+j76sL1qlNpuUguLAK190aJnszp6GvO8Zi1uLJV7Ux+GNu6jDvSRZbKSTtF+VA8xJJP2iSfM01EHIKcO4mwiEPtB0GxWnsLSO4iM/8XrRs9GGVI63CvLycyjrUgj7wT20HxSY51lGCkHtCRR3g3EepV1jSynmNiOShv8AMUSwSgzgHsQkTlS+j77Cg5Hin2h6UcwHFbhSFQR6jmCD+YNUVcVwGISXHFlh5IupBIWe9JT7Y8RI/Os7iumeUkBReAslTgAX4ym/kSqsJcV5R0Q5msSLXS1DWdIaT1DhkkpsiTsmO0AeVwLAQLASwhtCVF5ZUVRGS10zdUi+hEpv2gZ2InHcVW8vMvXQDYDkKPdEuFJE4p7/AAmj2QftrHvSmx7zArZYWTCTTlg0jnGvobLLRABUUuKQUgwlMENqSBBUUwDO6zWXwmBa+moQ/KczxGQiEQo9kKIUCgZrEcuVO6ScVw2ICXEJdD1s5U6kpi+iQgQSb6neh+LdD8KVmz7kiQe8kRfyqc2LFDOkPEOseVKChSewpJABSUSCIuQQZGp0HIVU4W/ldAJyhRieR+yT3T76v8T4468E9YoqyiNImBEnmYi/KKFZLzVkGzZeCxOhFiPukaipRQPo8l1x4IbGZS7AEgSQCdzyBrVHorjR/kT4FJ9yqMCdlImmirauj+MH/Dq+fCmng2LGuGc8kq+FNUS7K8mlU39mYn/8Z3+RXwrlOkLJ6xXYmovneln8K4jtRIIpw8aiFdCqBk4ANOSB8iogfCuhVIZMEDlXQioprhciSTAA17u+aRRYCaixnEWmky44hA/eUEz6m9YHpX+0MpJbw5g7uHX+EHTxoInhjeMaStDh62AFjUyNSATcWmxHhvWy4/nBm+T4PQXeneBTY4hPkHD7k0/D9McI4OxiG1K2TnKFHuAXF68O4g2AtXVklIMAnXxIqDCsdYqJIgE2TmJjYJkZj3cga0fEl7EuZv0e9cR4/l7DQzPmYQVQEAf5jqgey2AQZ3kRrXnHFeioeU6Wi8+7JUohA6tajdSs1g2mcxEkkiLXmmNcMIJWpLRIBGVvKWSFD6srPstEKCtdgNxJ1HC+MsYtBDmIabZbIT1IXlBOxUpcFwHmBGtt6XXrkfbseU4vhKm1QpJBF8p1jYjmO8U9XDlFGYZTaYH6zYV7K2rh+MnDp6twpSVAJFwJgqQvmCdjuK826c8GGEfU0nOltacySbyNwTuAZHOmpXglxrJnAykkGY30kach38qcG0HkalwSiwsFxtLkA9hwGFBSbciLEEEQdIocHMyjaL2ibepNvE1ZBc+jJ5x5munBIGrg/M1CoETCpGxiJp7GGKjYeP8AUnTzppCshcb5G3eIrgwxJmPOtVwnoW47BNk89B/MRf8AhSqqPEujOIZkKRnSJgoJUB3wIPqKLoVMr8O6KPYj/DQSPvnsoHmdfKa2mI6EvqZbT1rQLYENhByEjmVTN73SbkmgfRnpu4yOqdOdAHZzGFJiLAnUdx5W5VL0n6ctK7LTaVqP21Cw8Nyfy8aTErOYnpBjcJ9W80kt/dWhOQ/hKAE1XVxLAYj/ABG3MMo/abOZE/hj3JoXwDiLzjyEFxRQVDMCTlKRciNCIFGcdg2wtam27H7KYKZ1gpMwrXQVE5dVaVm3DxLkl1cq+yq70OW4mcM+2+kXgKyqE/ukwDYbjSqDXAyheXElTQiZKTEz7ObTzvTsYyhKA4jMlfNMjKeSgTKfKrHDummIRCVqDiDYhwZreIufOaITU1aFz8MuCVNp/gIfs94eV41CkCQ2rOVQYygx5Eg/nXtXXJ5H0rMdGsZhQnKwEoUsyYAGcxsRY+GvdvR8qqZ7yRHRZ61Pf6GnBafkVVmnZu+kNljOmu1XCu+u0xFYN13q64FjY39D+dLrRrmFZGgkovUmWKYnEJ+8KXXp0kTRQ7HlNOCe786j60f0qRLo7vWih2OFefdPelMKLCDZJ7cbq5eA9/hW34rxMMsOO/cSSPH7P5xXhWKfKlFSjJJJJ7zqa044+2ROXohccKjR7BcEUhlxSsQyy4oR1a1dsjcKAnq55G/OKudBuiAxedxxSkpQQE5TEr19AI9av8d4lj8G71KMR1nWJlMDMpIkjfQ2N5I8K0ck3RKTSsw5xUmFif3gb+R386a9hpEjtDmNR+IfrWlf4GhbYLiiHTda1LK5O+oA/MnvrNPs9Wewsqgm8FNtiL/CqjKxNFYLWgEJJCVWMGx8a7h0AELOVQBHZMwe4wQY8PWpkYhKteyeY0PiPhRHEcBjDhxQIWqVIyiQpAmTa4kg1WBZK3AscWcU24VlACwSUGCEq1jXY3HiK9N6UYRvHYdPWLSCO0l0IK4nVMJUQtJsJB+zMcvH2DBuDR7ozx95lZCMxSRlCNitfZRqDue6wN6hxeyk/QzpTgHWH0Z1Z0qjIs3zJSEi8gWAjbSKoJw3Otf+0DCpUGVF5OdtJBToFaezfujQ7X1rLrSYzbeI21MaxcXo9A9lN1wSRyE/0PfW+6BcMb+jl0thS8xAnuAiJsCSdawLTOaFGDfSQIG2tbno9xJOHOSfq1HWZyq5+B39edDwgRVb4y4HyFuq+sWSW3rhKRq2tEdi3srTa2msWS8VNJebdXh86ylCFnrErucpAUOzMdwFaTFNocBCkgyCnvgiCAdR5VncVwRbeVSF9b1QIabcgBM6yRGaBpMbXqRszXGsQ4T9e02oxZaQQTyM7is/16erCQntSTm7oECPGTM1pS0pIOay1rCAwW8rYUqe1e0RN0+tMe4Rhg8UpKgQQkfaQVxJGuYAb386vBAN4W71QLl5Iyi0XOsc4Fp/eFOf4wpR+bVLiOCOqM5kKGgKVCAOQAFvChuJbynKCFK/dmPXegQSaaffaWodoIMn7xKtQDEmYmhrSBqpOYG2sR/WivRzFS/kcMB20gxlX9hWUQJCrxG9R4N9xnFhxSYWHZIiBJUQSBynNpSi3eRy0UsPjFNKlpRA5G4Pjsa9d/Z/0jXimlBagVoItJKoO5nUcjrz5nJ9M+j7S2vpmGASmQHmwIyk6LA2vrtcEb0C6KcbOFxKFz2ZhY5oOvx8RQ/8kSsHueY07aupWDcHX5muhFZJFnBNcp4T8zXKYFpPF18k+h+NOPGVboT6VkWuneDP+bHilVWW+l+EOj6PORWH9vD4NOzNKeJSLtp9K4eIDdtJ+fCgyOO4ZWjzZ8VirKMa2dHEeSkn9afgj8B2YQOLQbltP5fqKcnFt7Mo9B8KqIWk708q+YpeGP8AzYdmBP2i4lH9nuBLaUklAkRMZ093dXiqq9t6X4PrcE8BqE5v5CFfpXiSq6OKKiqRnLZ7P+zUMp4e3LYUoqWokxrnI9wFZnp4sN4l15KQJQgJGto/VR/KqnQrHYp1pWHw7jbeSVSodrtG8WNh+tX+KdD8QGlF97rc59qFHKbRM7T7u+o6RjK7LttGAbwy3iV6mYlRAvyE+4aVCMwKkkx9lQj1BqfFMuMktrFwc173vChTcij9Y4SAomTv6d9dCRm2VPoie+iKeKrRBQfshKkntJVHIR2dvMWNF+B9Ew8OscdhpCSt5SRZsASlGcyC4eQBga6gVl3lSo5ZCZMA6xtPfSpSHmJeecbe26tf/SfH41Jw98sdlYhOdLmabyJCTGiwJOnOjv7MeDNvLxK3kpU0hoBWYSBJzE9xAQTIvWcx+OQHFpZCiwVHKlwgkDnNoP585pJVhDech7G8CZxQU6w6l1yJyl3IRGkJXAF9sx1igHEMI8yClxCkaxmTsdYVFx4GrPB8GspWAoNoXYyMyo3geBIvFHWOFMpTkJedBEEKXkT/ACpv+dV+RGQZIpymwBOlWuIcCW0ZQFLQdwLjuMe/SoMPg1BWZdiLpSq19iRyGt9T3U6JNnw15aGWwtXaCbzeBsD3gRVR3pOA4W1gpI0OqTOhB2oaOKmBeeZNyT8aE47HDNJAKtPDxO1Kh2afE4lLiYVCk99AcZw9B9i0RANxrJ7799R4RtWXMeyDoNyOcbCrbcUUKwTjcQUkgQCq3Z0SjZI7zqTVXBYclQAImbf7VcShKsWA4SEFxKVEahJIBInkKMcW6OHCYwtiSAZQVR2hqDOl+7cEVE8IqOWB+PJCHuye0IJjn331qup8uOdYskk3Ud551NxFCnHz2TnUYCRcz5bn5503D4YlWXKVGYsLzsPf404KoqyZPODb8GBOHSFr7Lzam1zsYEE8/aQoHvPKsA3r4Gtws5UFFwECPQQfzB9BWITck8z770oXbCWj33oc0XsBh19agEoAMi8oJTz/AHaMq4aYs63Wb6CsEcPw8/dUf5lqI/I0eLR+bVk4yv8Al+hpqtEo4Ur/AFm/nzpVGEeNKjpL/b9DtfB5F/dVk+zjGvNJH607+5M+zicOfEqH6Vsk8CYOrSJ/CK7/AHWw5/yU+ke6uqiDGf3Ad+y5h1eDse8Vw/s8xeyUK/C8j9TWz/ubhj/lkeClD9a4ehjGxdHg4r9TRQrMb/cPiA9lh0/hWk+41w9HeJo/ysWPALPurbt9DkjR/EJ8HPiKnT0YdT7OOxCeUkH4Ugs89UeJoF/pYHehyhK2Hh7SCPxMx/2168nhONA7PEXP4kA/rUyMNxNOmOQfxNf1oGeP4DiruHWHG8iVjQ5SLHY7EUbR+0zF/a6lXMFOv516Nk4qf87Cr/E2R+lMVheJ7s4BzxTHvTSf4Gm/k8mxHSELczqYRP7i1JHoZAqD6a0ogqacMbdcm/ddExXri8DjftcMwC/DJ+oqu5w177XBMKr8Jb+NLA7ZiOL9M0P4dOHDbjDQ1DeRWaNAfZtN43NZoss/edHi2k+5yvUnOFJ+1wH+Rf8A4qqBfCMJ9vguKT3pU4fcqmqWEDd5AfRrpZhcHhHGQFLW7nzqU2QO2nKIhRsB7zWRThWhfrkE96XR5+xW+d4Rw37XD8ejw6w+8VVc4Rwj7SeIN+KfimmqQPJj0AAyl5ufxEf/ACSKsIxrg0caP8bfxrQq4Dwc6YzEo/GhPwqL+6XC1ezxMj8TIPuUKdioFDimIGmXxSUz6pVQ9WGcmS2sn+I/nWiV+z/CK9jimHP4mlJ/U0z/AOmE+xjsEfFS0/8AbTwDsDNvJRrhzO8qWP0qmUMgylog8lLzJHkRfzNaU/sxxQ9jEYVX4cSR7wKiV+zziQ0KVfhxTZ966LRIBViJMk3pyXKKudBuKj/h3VeHVL9xNU3ejfEUe1hHv/bz+YTQAAxX+IqdZrccHfVxRKEYjEpbUyAlACPrFgAXzT2ri4896zfEMPiVKzPYdchKUyWVoskQmcsTAAHlVJLym1BQRlUDII6xJBGhF7Gk1gLRueM9FVskKgHQhwJ9JkSk9xqtwZhLS8/aKpOUIhIBNirNdQVtIE3sUmq+C/ariUJCVBtzvVObzIiafiP2mKWhSeoQlSohSFAQN7RKp7z5Vn1ZVoqdJOIwC2IC1GCkWygbRta0HzrP4DBqccS2i6lqCR4kwPKmF5JJPak72P61regbXVrL/wBFxL2qUKQgQn7x9q529arSJ2z1rBYdLTSG06ISlI8EgD9Kn62/z+lAWOMrXc4bFJ8WTP8A0mpzxb/9OI82l/A2vWRdBYu0qzuI6WMNqKVrUhQ1SptwESJE9nlSosKYRj58qmi/n+tKlW5BIjepmR7/ANRSpUAJFTIGvzzpUqBEm5+d6dhB7xSpUegWyyBr87Gp0iw+dqVKoZY4VIdfnlSpUmNErJtTifn0rtKpGKa7SpUhkSsKg6oSfEA1UxHBMOZlho+LaD+lKlVogy/F+juGj/0zH/KR8KwHHOGNJ9lpsW2Qke4UqVaIl7MXjlZVdm3haok4pf31eprtKqKRdw2Pc/1F/wAx+NGsDxV4f5rn86vjXaVWIO8P40//AK7v/MV8a0vDsc4r2lrV4qJ95pUqhjDTWAbWO02hX4kg+8VUx3R7DEXw7P8AykfClSpGRjuN8Dw40YaHg2gfpQdnFLaSkNKU2ApcBBKYkCYy6UqVZz0Vx/yGq4/ib/8A3D2v+ovl41wcdxAAh94f/wBF/GlSrE6kZHjvEHFYhxSnFqJIklSiTYakmlSpVojJ7P/Z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1" descr="data:image/jpeg;base64,/9j/4AAQSkZJRgABAQAAAQABAAD/2wCEAAkGBhQSERUUExQWFRUWFxoXGBgXGBgXGRcXGBgYHhcXGBoYHSYeGBkjGhgYHy8hIycpLCwsFx8xNTAqNSYrLCkBCQoKDgwOGg8PGiwkHCQsLCwsKSwsLCwsLCwsLCwsLCwsLCwsLCwpLCwsLCwsLCwsLCwpLCwsKSkpLCksLCwsLP/AABEIAMIBAwMBIgACEQEDEQH/xAAbAAABBQEBAAAAAAAAAAAAAAAFAAIDBAYBB//EAEkQAAEDAgQCBwQHBQYFAwUAAAECAxEAIQQSMUEFUQYTImFxgZEysdHwFCNCUnKhwQdigpLhFRYzQ1PxRJOiwtI0lLIXJFRjg//EABkBAAMBAQEAAAAAAAAAAAAAAAABAgMEBf/EACcRAAICAgICAgIBBQAAAAAAAAABAhEhMQMSE0FRYXGhMgQUIlLw/9oADAMBAAIRAxEAPwDDcRd69xIazlSoAT7Slm/aOWwtI/PcwLdUodlUjuPz30vpdhYTJJsL1OMaCZWJgQIsBaBbS1b2cxxvF2CVCUhU6AG+vaiY3jQeZp7hy+wZBtBFx891ccW2oycw8hfv/wBqSMOlU5VSRFlQmfOfmaLCjpNosfD9a2HR3giSwpzMC6pOVLREklXsxIgGClUyIB1rJJ4c7HsjyKT+tek9BeG4LqyvEPFp4GwJASBCYjWTa/iYFS5JDSYBd6PuYhYyNpaQRCSCcq1I9onMokKjXy0qtiuGqQwk3CcysyVZgCo6KFozZY1i1ejcVx2GQtBbDakKbXmykAgWUPZmO0g31hXdbznFYxeJK24EpkjKZTGls19tRUOVZWhq2BMTh4uFpVuYmQe8Ec996svMkEC8BINr2IBOk7kjy2NqMsN9WSesbEogjWctilVoi+gNEPqjgnShH1ylQlM5TAjMoJSO1aReI76S5s1+x9TOv48uKICRdIASlPs5ct0gbwkX7zVVLhi2w0+dalWgrhUJSALxmgBA+0L3OkDkdKtpY6vJOVRdRIvZIVIImQAoCCO+BzB3uyaByVkm88zr6/PKtFh+DrZhbkFJSlRKSDGYEgKg9lcXvQHEY050yCC0AgJVr2SokE2+0SI2mNq2oBaHZcSTlGdQJKkEoXmbUsXKDvGbTURVPKCgOOMltKgkhQAWAerAUM8iTciY56Emo+EdJC0tKwAFIjKq0iPIjSRcHU73oJxJ+SJiw2Ak+JGppNFJGsHc7RR6JrJfx+OK1FallRUSVXJM+fiaqfSUzuBM7E/PfVx1pJTJ5aC3KTmi/gRQtTaZ1t7x3URkmJoN8E6x9YwzSo649u8JyphRzDQAZZmtTiujKW22ypxRUJJ6xLgTlFz1ZJSIG4Eam9qxfDMTkd6xKkFSSkpCgToZ1jaBOmsbmt5xbpw5iUoDYyRlLhJTFlHNMjSSnnpVudESQS6F8EQ4A44WS23KoSUlQmYCzGYJgTCjaPGucY4o25jiygpKPq0TYBJSVEpBEWgkxvAudKo4fi7jDrylJSpxxIgEpS2UCYyxcAGNfu33jHI4x9a5ISVLIIWbRN/tEACD6d1ZW27H6o3/ABgNoXh2F9YppLpdkoMoaQFS2lRAJGcoTYxlAi4vV6ZYh16YZU01DapKlEOZzCJSmUBdtB2ra6CgGExaXHJWoAT2u2VToCEFPdKpJitnxDiE4RloYlLLedTbqlKCz1UEJSFxAUQUibEX+6RQn7FWGjzfF4FtlSkuqzqIBhCoKZIgLUoRpqEyb7bV+K8QHVhttalNzmg9rISIicogxAIFpvJp+PeSVZVK6xR9t09vMAqwaCgCNfQbChH0TMUpQSVqUBl71QEx3ma2clolImxWNU8oZrkyZIAUqeajta23LU0RwjSShH1IUhbkNFTuUSFkqQs9kEZBBNonbbmO6JKw2JQy+vqiYPWFOZIJ0KZIzIHMXkaTag72IEQFJlIKLJ9oFR3i4gCDY37qLVFVRr/7tMN4ZSnHkl1QSpOVRKEAhJjKNZCrKKoECcu+TWvtBKyUhXb7QkgEHLBEEgiNY10qvgXA4oNrUUpJsYmCeQ5mAL/lqOLHWOfZQAADBSLgRIFtxfXWb1my0aPAcUxCWWkt3CCTOXKUpiD25OxIkAEQm+kZ58BSZQkiD2lAhQ1O0C8Rpy0o7i8c7h22QYKAklPUqCbEBKl5kJCkqghGY7giJmszi+KuuJCSpWRPsok5U66Dz1oT7F4RUW0Z0PP1rtR56VVaAjy04CjGI6OqABPZJ2VaYG1rmoXeBui2Twi+ad0xqK41yxfsqigU2p0QB31cHBnbShQmwEXmOWtFMP0VWpICoSYJEntCOY2HxFEuaEc2FAZl40aZRktmTmINlWEDlO/mKqYvo441eM0fdvMROmmosajxTTiUAFJSLEkiOfwNJzU9MetkyOIqSSFE6ZRtF/HxtVb6eUqlJIPda1VFG96YXK0UURZpsPj1KTmWAsx2ZE6Edkk+v+9StvdaCMsTEEC6TsRG1vE0CYbUoJEkJnlY/E3/ADokvGlkBTR11BgiQIPz31i16RqvsY4pKkEZxO1oHffXlbvNV14z6zMAiAZAg5TfQiZI8TpVLEOZlSBA3GwM3A5CoCqulaIDnBeGKxDwaTBUuwJNk3Eqt4R50b6VLSy84lKu0iGpBBBTlCVJBzSRZQJiTN9TWQw5MSNJFXU447qMHwqhjfpAJObtE8zf11q84tsxCQOzdQlIB8L8ooc/iZHPvgCivBuDPYltQaZccy6lCSqAZsSLDw1tUv5EkVsXj5ATsOU1VKhE71Nj+HLZMLBSeSgUkDvBvVfJmH6VSolosYXGZUFOhJ0gX2jxEyPCi/RbjCG3j112yFFUZhBCVBMZbAZim8H4hm8Ggz2iNNY5X2vpaqAB51V2KjXOcUWFLV1i4yqhWcAltYAAVE3Iy5hc7bUAfJJJJUYiZtAgQL3jbyFJIVlB1M2A5jQxEREVxS1dpRCwVJOYxYk3i0ACI9KlMmi3wZ8IdBgqMykJsP4p1GogEeNXHuKhyUqzXVY28pGU8/nWhWCxmYZSAY+yBBN5MHb55CuYpwSD2eWUbR3yZN971LdsmgqnhxUYUgpbMdsyb27QgCJkW0uPOipCsO8HEiMhJSYntAnKTJibajxipl8a7KY1Fr6RPIAdw8Kk4higpOUkTsbiQeep0ERvF9KlNpjoqcb487il9a6olRtdWbYWH3R3WFUn2AG21CxIMiZJOZXaiLApgeXfUDywJHjp+VMTjiEhPKY7p1PjV2/QEiGRBk35D31O1g0n2jECfUiPfNQNugLSSc3ORv3jeiOMxsCABeR4VnbsZXcKEIUk3UbWJAGp532176osqsQdDHqNPefWmuIM39bVBmNWMsFpG5pVVLlKgo1uPxWXIUhOZQnMYKhaxibGiWCeUtqA6mY9r3wCPdSXw9xaSHkjYhxGW+5BNhvHl63FYZKUgJamE21Md0iUg3rxpSVUbpMgax7k5c1k2UoxJ3AG5/rXVcXRGUgRqCRtJkARqI9aousfWAmYGqRYDwsD6V1HEEoMLTPLKnyIJ3jc91HVCLOMxebItDhCDMaCCBpe16Bca4uVykKzJmTpaJ033qfjOPTGVAsb20Hlsb1nHl11cXH7ZEmROKvXN64kydKQBmuwkNcMx5bUAqFIMSk3gaTWgGBakkAKT7SSNLn7WpFyNEigfDGUrMLkgiJB7Q5R4G/lRodHhljrcqQJETMzeTzgxpXHNxvdGsR2L4EMROUoSUzdPanSZTYjujnWdxXR19BMo0/OeU60YDSUR9Yr7sEQLalN7b62HpRlpxQbzEhdgYOwgSEye0Z1pLllDC0PqmYxpqAEGASTM7XF58qhxACZEzyN4otxXiQciUJ8tT4gUNU5MCO4V1xm3tGbYQ6McKS64VupUWmwCUpsVnZM2gWuReNNZGvb6YPsJytgoaFkBoBLaJ1snXxO/M0N6O4MJZUFE5jJKZIMQB5GPK96jHEVl3Np9klQyg/iCQpJV5j9K3TVBTDz37SUvthrEMpcAspKwFkjdQUYII1keo1GT47wZLaUvMT1KyRBmW1iezJuQRcTexBkiTa41gmS0HmwUOZgCi4Cte0nw9b6kUO+nn6I6gyQVI2OonKZ0BgKHMieVLtF6FT9g18/VpHMqP6D3UOzVdcTnAExAj4n1qoMLf2h7qFJClk4lwjQ1bbxSgAnYmb7+tMZwPOfERAHO+tGsBwRtxIUHcxTqmI7N7hWg0OtTKaQkgel/wDdR/KKS3gdUI9I9xo610SbUSE4lBUBpYeZM2HjB7tqqq6Nz2W151CxERB750Hfeo7xLooOtIyJJGUkn2b2EDc+NRkIIutXp8DV3FcHeMBKCrIkJOW8KJMzyv7qH4nCrbIDiFJJuMwiRTtMmkRqwogjrBfmDXF8JMJKTmBm99v0ps1PilQEDkif5iT+tAdUQtYMhUKSY5wYtU2LWCsEA+cj5tVXrTzPrT2VrUoJSoydJNMnqTK4epYkad825/O9S8H4cPbdSMs5U5pgq87Ea+dWl4UtjtyYTfKRpJ1MyE9rWOYoZjeMFe2hGUXgBOgA8/maztvCHVBhXGOrOQBhAGiTeAbj7J50qG/262q6mUlW5ypM0qVfQ7NTiIdgaJFhkJi3Kbd3jF6WKbbBCkqUopAJSmRoSCez3+6s4vGJKAEkggyLA8rSrTnajvCsRLc52kuAAJvlkC94FjPlXFOHU3TCIfStJs6UkfdWVDunbzofxB0AkhtYgRmVIItsBpY3q0cYW0ALUXHIMC9+6QYF95obxNCyuXSUoVGUC+3dPyRWUFnI2Z5wjmaj6rl+dFsWyykjKtSjcq09P61TMrPZge6u2MjCit1fd6VYw2AzbdqwSDz3q/heALKhmsPvAiPKiw4CoBaUKkESFWudxOxqJcqWExqLBrPB4UgEZlK7NgRlPOCAZ5Wj30YVwVCBC31BR5ax33irPCeFOtty4SLTeDHdeaEcdfdbUEuJzTZKimBFtIHdNYdnOVJmtUg1gsHhmRlV9YRfMvWeQBt6VFj+CodgIUtE3gCRe8a6fGq/DwlCAp469oTJFrTfUxHdeu4njSIEBQTtyIm4nkNR5VmlK7Q/WQbjuhzucAZSCYCgYAj73I91WkdEAgXeHWRYKTDZMxEkSbW21pzmNJTnQjPl+2pPZHfpBV3DSrHD8WlbZXiTYSoFZ05AJOs10J8stMSSsy2J4wtp9SmlFN4I2McwdaLM8eZxSSl2GlRe3ZURsd0e4HflDjnMNiQtWUocAKkklCQoD7OUCc0d5oJguGJUoyoptINvk3j17q76qOR7lj2ajri2qSnrAJSUqAJi2umYgXBsYJgm9DOKLEAojKpRJA5pkAX0jNEG9qp8N4qfZczKRodcyIsFJvFtYpYrFhMT7ZHbIi9yUk81QRre16mqytilopggHvpyVpPOonVEmwnxpyXstiIJ3586Zz0WctpEkT7NqkLa8sDsze4vHlVZpgGCFK8vdzrWpxCHW0ocWTokRz1iSb86ylydSkrAfBcCSc7ilIAEpuL6zIIuI399GsThVBKerdQW1JuSTadDmjaLA8t9hvGuHBpEoWTBGq58inLA23oGribpkEkg2jYCREDyp/zyhawajCvuJUBnzDRRAMkAdlUb6C4N4q9iOGNvtjOshRJKTlAMm3aBuZIFvCszwTjpakKk2hO4QJmyZE3n1rQfSnS4OznCxIBEAJtqTOx+da55qUZYBATH9GH2r5c45ov+WoqticE4paoQoxbQ7D+labD8SWhRb6vqyRMlRIgcrnQn5irD3HFhMpRnJNlCcuWbqPf3ad9qpcs9NBYBZ6JuBGZRbBUmEpUYidydARyoc7hEsHKVZnDpAkAg3Te87SKu9IeLBwSk5QNRFydgZFrbg0mcInEMJWpRkEwBob6+ySTJ+da07OrkAGxWMITa0iFET2jv3RYUNBtRzi/AXACtN2xpcEhJm8axbcCghUBatoNNYBnBSrsUqsDV8OwjiVAONBTY2gGO8nX1os7wwOZvq0RJIWmErTawIAAV+dXP7VZMZ2lEARHZI8ga6riTBHsrA5BKdeft2rzmpt3R0pEeGfabTkW2siIkiTEH7skb22NDsc8srCEZgABlCtQDG41HfvRRvGYcD7XIAi35K99Rr6ggjrFA88qgrwkpVapUGnobVlNno+pBC1FJJ3yAgDuPsneuOdF8xzIIhUwEc/P0vVx7DNrAQMRkRvZyfCMgFNQyE5cr8AbApT5do+Hpc06mhdfortMEJDToIuTGkR6T/Wr7uFWggpUSjUiSSDcWi0m3xqT6cuAkKSpN5JWgq2vE91WGVkpAzgDQBMK13MH/AKqyl2+CupWJJWVKcgADslMgHmL6/wBae5LLeZ4Z05wpuY1/3H+1Ws7iAVdWhZAtAUZI5wLiOW8VXVjnXAUrbBiCAoEZRfQxExG3Opp+x0kde4+SmEJCjvJkDvgD9aYrGdlXXoAQTaYM37pi0b791QPqIKg12bSoDVR1uTbvrN8UxrirLUfvXO21aQ403glug1xPiiUgONqKSOyEiYgchoPS9Y7H45SyZJPIcvCrmLchtCZBkqWe6YAHoJ86FhMqHzavR4YqMcGbL2DxOUEFxYBEEJmFdx1Eaaj0pz7abBKr+Zjzj9LVTJk1aYOskiwjvg3+e6tZYQhjDMKAm/dY+Amrq8CkoIsCBm9qVHwG53picYhkDIO0dSdpOnLSqi8eQ4VpMGI3m+tYZeSaQggJ0k6a6+VJ3C2mmN4q8kfrNWMVCjKVWMTtNPIqImTGoMDkK0vDeOoSoNhCSjKIMZYVBJk6kE/NqCNMARlJUdxHr/vRttkOK/w15EkfZ+1l5iD3yN4rn5WnsaTJOJO9dhyQ2lICZlKgCPFJGYpJG9ZNWHKbkEeItWtwmMSDkDKhN47Xb2vMqVJir7eHxClKP0NzLIR2myADBuARtHupQ7RVJA1ZiMPw9biwkBWYkWjbnfatpC2AEZApCQJJcTI7ykKttU+J69DZzYVayQRORYVqTEx7IgbVlFcZeadJKCmQJSpMFQ/esJ8e6iUJz2sE0kah7h+HxCQVHLAkhJEDzqN3heHISG1gC1uYtG15I86rcP4wlcjKQlRynspTtaY17r7Vx3o8So/WZERadTAsnW8aVik1hsotcQwGHUSHQVqAkRPoIvrt30NwuLaWCgJU0oeyZMCLiwEAE60H4kw8kgQcp0ifIHeYNM4WBN5z6XjLA3vrvP8ASt1HGyDVJwSMwdzoBkoKSCNzICDAOml77WrP8T4SyvOtpQzG4QexG9tiI7xUuFbcIcU3AEkSQIuT7Mi57hzqTD8JhGZRM2ygROXe9yknn3GqTr2BlS33UqPDBpOrZnuWI91drfuTQYLdNW3VoCkE1nR1FUN70st6uZaaEUxogyVHFXOrpIapDK5TauBq16uFsU/6KVAlKSQIkgaTpPoaYweEX0qRMjciORq4xhCohKQVKOiQJJ8hemKYvBGm1AyEYpY0WseClfGnF1Z1Uo+JJ99PDFPLdqBmR466S6qdoH5d1DmFxJGugq9xlP1y7b0N6wCuhYRg9kyZKr0Q4Ths6piUjXke61C2n+0O6tn0awPWN/VwSCZGhkCbE2PZGkz2Ta1RNui4JEGJ4e2s9pHooj41xHD2QCOqVcR7Yt3iUa0eR0cdURORBUQBnWlJvp2ZKgPEUXb6Gso/xsY0kjUNpU4fCbe6sKrBr0v0YNXA2Ts6P4kH/sFL+w2dluj+BB/7xW7Vh8EiyWnXu9xeQeSUCfU0P4lwQFBfZSoNgwpJOYoOxzfaQeZuDY86OwPhpXRmcFwpDagetWe4tD9HTRs4lpRkvuCB7Iaie7N1isvjlNUymmZKTim7aM3FE+Jxji0lCcQlpJ1COuGb8SsmZXmSOQFBXOjmY/8AqWfPrv1aoipNV8U9kAtJJgDnW65JLCMnCJY4dwYttONnEtdqCkpWsZVDe6RFScO4Wucr77byCLS/mymbkBShFOwqUhUOJGYe0kn2TytrRzpJ0RDSQ8z2mlAEj7TZUAYPNN9fXmVOcpLqJQinYH4jwwqcbDRQEp1OdBG2wV8xUTnCHiUggLAVqFSYOum0maovNKCFuBJytgEmJTmUYQknS+sb1Dh15xmIA7hp5d1YeJPIBt9DiAc7TiwnQAFQjMdotpOu9DHW0lQ+pUhSoJUEnfW2g/rTAiKcgKucxHmRR4ktCojXxReHASlJFzlJuCdLzyqH+01qc7aSoxcR7UxOl/Tvq31zk+2uPxK+NSIxjguFq5TM25Xp+MTRScQ0okqBSTqAkiKVX/7Ve++fQfCu1XRionJpJNRKdpB2taNUyaa7mqAuCkHaKHZPmpxXUSVjnTgRzo6jskCq6cKHRGYoWLoWLEHl4G1R5qePEUU/QWS4N99SgycSpLqSClt+TJ2U06JPhYHmDejDHS3EQU4rDIxaUSC4hKHVAD74ScyfG08qzuLw4dGVVwNDNx4HarHC+k68G79YklswA4n2gO/mZmbyatvtsSxo02E4jwx8TkU3t2FqBnllc38KC9LeizKGnMRhcYpJSAS2tMFRsBCk76WiPCtTi8QnG4XKktOIUoKkpzAkCLhJSQrS+oisXx3oa4G4QVhM6JUXkeabOI/lX40kvgurRh0YUrbU4t5CIVEKJKidSQADOtDHNTeRz0q5xXh62HlNOCFJieVxIInYg1TirMrQxBrc9EsGsM5pI6wzE2gWBj1rEEV6jhSlttKRoEgDyFc/NLqjq/po22yVDUb07MBVVzGiqOL4ilN3FZRy3PxrmSlM7JSjDZee4oE2AKvDT1ozwLjymiSAFJUIWhVwocjWOHTbDsq+rw4cO5cyk6bAggc9JFT8H46lw6ZL2BM27jvFU+NwVkLljN9TU8X4K2pJewvsi62jdTfMj7yPzHuz+SjeExZQoLQYIuDUnEuHtLQp9B6sC7iAMwR+8ALhsn+Xwq4Ptg5+Xj65RnSmqPFW15Apr20HMOZEEED1/KtCpGHLH1cuOASVhYgX0yR7MTeZn0oNg+IsLJBfQhImSpO+iYV93Wa16uJz70B8B0gRmzOhfWaFNhJP2h39xFabDdMcRhlkOIWtmAClwCU7QCkmUiN/yq3w/oenFMLxC3WUtN5ilQkqUtP7xiEjYjeeRrJuYnO4qX7zKVlQCQTE5ZABBA3/AFqrp4JpNZLfSbpI08EtMlwJzpWGyQW0rUQFKTB7RgkdoAialSzFCuLcRQ2UrDKOsgFJzBRkQQsgJi+og+dXsHxpL4zAZVHUbTvHLw+QNEkxRTss0wmnZqVCHhNIoFNzVzrKaQhwbFKl1lKnQBNXQ3GD7KD/ABD9TUSuiWM/0x/Mn/yr0pGJBMX8wR+cVJmHOsvIzfojy49GMZ/o/mn/AMqb/d/Fj/IV8+FeqBaeYroUOYo8rH40eUHg+JH/AA7n8qvhTTw3ED/h3f5F/wDjXriY5ipEgUeX6H4/s8c+iPDVh0fwK+FMUhzdpfpFe004Wo8v0Hi+zxIOqH2VDyrisTNiD5xXuETSLI5Cn5fofi+zwvh2LXh152FlBOqVXQruV8f961TP7R2fZxDTjS9yjKoeIuJHl516OcKg/ZSfIfCgvSLoTh8YjKpISoeypIAI8hqKPIrH43R5Z0zxWExYDjb0OpGUZkKTmTqAqAeZggnWsOAfn5vWo6Q/s+xOGWR1a1o2W2krSfGAYPcaza0Ef1rfsmYONESlUeHHXXAENJMwASfSgsn5v/WpG8QR3VLipbKjOUdHonA+j76sL1qlNpuUguLAK190aJnszp6GvO8Zi1uLJV7Ux+GNu6jDvSRZbKSTtF+VA8xJJP2iSfM01EHIKcO4mwiEPtB0GxWnsLSO4iM/8XrRs9GGVI63CvLycyjrUgj7wT20HxSY51lGCkHtCRR3g3EepV1jSynmNiOShv8AMUSwSgzgHsQkTlS+j77Cg5Hin2h6UcwHFbhSFQR6jmCD+YNUVcVwGISXHFlh5IupBIWe9JT7Y8RI/Os7iumeUkBReAslTgAX4ym/kSqsJcV5R0Q5msSLXS1DWdIaT1DhkkpsiTsmO0AeVwLAQLASwhtCVF5ZUVRGS10zdUi+hEpv2gZ2InHcVW8vMvXQDYDkKPdEuFJE4p7/AAmj2QftrHvSmx7zArZYWTCTTlg0jnGvobLLRABUUuKQUgwlMENqSBBUUwDO6zWXwmBa+moQ/KczxGQiEQo9kKIUCgZrEcuVO6ScVw2ICXEJdD1s5U6kpi+iQgQSb6neh+LdD8KVmz7kiQe8kRfyqc2LFDOkPEOseVKChSewpJABSUSCIuQQZGp0HIVU4W/ldAJyhRieR+yT3T76v8T4468E9YoqyiNImBEnmYi/KKFZLzVkGzZeCxOhFiPukaipRQPo8l1x4IbGZS7AEgSQCdzyBrVHorjR/kT4FJ9yqMCdlImmirauj+MH/Dq+fCmng2LGuGc8kq+FNUS7K8mlU39mYn/8Z3+RXwrlOkLJ6xXYmovneln8K4jtRIIpw8aiFdCqBk4ANOSB8iogfCuhVIZMEDlXQioprhciSTAA17u+aRRYCaixnEWmky44hA/eUEz6m9YHpX+0MpJbw5g7uHX+EHTxoInhjeMaStDh62AFjUyNSATcWmxHhvWy4/nBm+T4PQXeneBTY4hPkHD7k0/D9McI4OxiG1K2TnKFHuAXF68O4g2AtXVklIMAnXxIqDCsdYqJIgE2TmJjYJkZj3cga0fEl7EuZv0e9cR4/l7DQzPmYQVQEAf5jqgey2AQZ3kRrXnHFeioeU6Wi8+7JUohA6tajdSs1g2mcxEkkiLXmmNcMIJWpLRIBGVvKWSFD6srPstEKCtdgNxJ1HC+MsYtBDmIabZbIT1IXlBOxUpcFwHmBGtt6XXrkfbseU4vhKm1QpJBF8p1jYjmO8U9XDlFGYZTaYH6zYV7K2rh+MnDp6twpSVAJFwJgqQvmCdjuK826c8GGEfU0nOltacySbyNwTuAZHOmpXglxrJnAykkGY30kach38qcG0HkalwSiwsFxtLkA9hwGFBSbciLEEEQdIocHMyjaL2ibepNvE1ZBc+jJ5x5munBIGrg/M1CoETCpGxiJp7GGKjYeP8AUnTzppCshcb5G3eIrgwxJmPOtVwnoW47BNk89B/MRf8AhSqqPEujOIZkKRnSJgoJUB3wIPqKLoVMr8O6KPYj/DQSPvnsoHmdfKa2mI6EvqZbT1rQLYENhByEjmVTN73SbkmgfRnpu4yOqdOdAHZzGFJiLAnUdx5W5VL0n6ctK7LTaVqP21Cw8Nyfy8aTErOYnpBjcJ9W80kt/dWhOQ/hKAE1XVxLAYj/ABG3MMo/abOZE/hj3JoXwDiLzjyEFxRQVDMCTlKRciNCIFGcdg2wtam27H7KYKZ1gpMwrXQVE5dVaVm3DxLkl1cq+yq70OW4mcM+2+kXgKyqE/ukwDYbjSqDXAyheXElTQiZKTEz7ObTzvTsYyhKA4jMlfNMjKeSgTKfKrHDummIRCVqDiDYhwZreIufOaITU1aFz8MuCVNp/gIfs94eV41CkCQ2rOVQYygx5Eg/nXtXXJ5H0rMdGsZhQnKwEoUsyYAGcxsRY+GvdvR8qqZ7yRHRZ61Pf6GnBafkVVmnZu+kNljOmu1XCu+u0xFYN13q64FjY39D+dLrRrmFZGgkovUmWKYnEJ+8KXXp0kTRQ7HlNOCe786j60f0qRLo7vWih2OFefdPelMKLCDZJ7cbq5eA9/hW34rxMMsOO/cSSPH7P5xXhWKfKlFSjJJJJ7zqa044+2ROXohccKjR7BcEUhlxSsQyy4oR1a1dsjcKAnq55G/OKudBuiAxedxxSkpQQE5TEr19AI9av8d4lj8G71KMR1nWJlMDMpIkjfQ2N5I8K0ck3RKTSsw5xUmFif3gb+R386a9hpEjtDmNR+IfrWlf4GhbYLiiHTda1LK5O+oA/MnvrNPs9Wewsqgm8FNtiL/CqjKxNFYLWgEJJCVWMGx8a7h0AELOVQBHZMwe4wQY8PWpkYhKteyeY0PiPhRHEcBjDhxQIWqVIyiQpAmTa4kg1WBZK3AscWcU24VlACwSUGCEq1jXY3HiK9N6UYRvHYdPWLSCO0l0IK4nVMJUQtJsJB+zMcvH2DBuDR7ozx95lZCMxSRlCNitfZRqDue6wN6hxeyk/QzpTgHWH0Z1Z0qjIs3zJSEi8gWAjbSKoJw3Otf+0DCpUGVF5OdtJBToFaezfujQ7X1rLrSYzbeI21MaxcXo9A9lN1wSRyE/0PfW+6BcMb+jl0thS8xAnuAiJsCSdawLTOaFGDfSQIG2tbno9xJOHOSfq1HWZyq5+B39edDwgRVb4y4HyFuq+sWSW3rhKRq2tEdi3srTa2msWS8VNJebdXh86ylCFnrErucpAUOzMdwFaTFNocBCkgyCnvgiCAdR5VncVwRbeVSF9b1QIabcgBM6yRGaBpMbXqRszXGsQ4T9e02oxZaQQTyM7is/16erCQntSTm7oECPGTM1pS0pIOay1rCAwW8rYUqe1e0RN0+tMe4Rhg8UpKgQQkfaQVxJGuYAb386vBAN4W71QLl5Iyi0XOsc4Fp/eFOf4wpR+bVLiOCOqM5kKGgKVCAOQAFvChuJbynKCFK/dmPXegQSaaffaWodoIMn7xKtQDEmYmhrSBqpOYG2sR/WivRzFS/kcMB20gxlX9hWUQJCrxG9R4N9xnFhxSYWHZIiBJUQSBynNpSi3eRy0UsPjFNKlpRA5G4Pjsa9d/Z/0jXimlBagVoItJKoO5nUcjrz5nJ9M+j7S2vpmGASmQHmwIyk6LA2vrtcEb0C6KcbOFxKFz2ZhY5oOvx8RQ/8kSsHueY07aupWDcHX5muhFZJFnBNcp4T8zXKYFpPF18k+h+NOPGVboT6VkWuneDP+bHilVWW+l+EOj6PORWH9vD4NOzNKeJSLtp9K4eIDdtJ+fCgyOO4ZWjzZ8VirKMa2dHEeSkn9afgj8B2YQOLQbltP5fqKcnFt7Mo9B8KqIWk708q+YpeGP8AzYdmBP2i4lH9nuBLaUklAkRMZ093dXiqq9t6X4PrcE8BqE5v5CFfpXiSq6OKKiqRnLZ7P+zUMp4e3LYUoqWokxrnI9wFZnp4sN4l15KQJQgJGto/VR/KqnQrHYp1pWHw7jbeSVSodrtG8WNh+tX+KdD8QGlF97rc59qFHKbRM7T7u+o6RjK7LttGAbwy3iV6mYlRAvyE+4aVCMwKkkx9lQj1BqfFMuMktrFwc173vChTcij9Y4SAomTv6d9dCRm2VPoie+iKeKrRBQfshKkntJVHIR2dvMWNF+B9Ew8OscdhpCSt5SRZsASlGcyC4eQBga6gVl3lSo5ZCZMA6xtPfSpSHmJeecbe26tf/SfH41Jw98sdlYhOdLmabyJCTGiwJOnOjv7MeDNvLxK3kpU0hoBWYSBJzE9xAQTIvWcx+OQHFpZCiwVHKlwgkDnNoP585pJVhDech7G8CZxQU6w6l1yJyl3IRGkJXAF9sx1igHEMI8yClxCkaxmTsdYVFx4GrPB8GspWAoNoXYyMyo3geBIvFHWOFMpTkJedBEEKXkT/ACpv+dV+RGQZIpymwBOlWuIcCW0ZQFLQdwLjuMe/SoMPg1BWZdiLpSq19iRyGt9T3U6JNnw15aGWwtXaCbzeBsD3gRVR3pOA4W1gpI0OqTOhB2oaOKmBeeZNyT8aE47HDNJAKtPDxO1Kh2afE4lLiYVCk99AcZw9B9i0RANxrJ7799R4RtWXMeyDoNyOcbCrbcUUKwTjcQUkgQCq3Z0SjZI7zqTVXBYclQAImbf7VcShKsWA4SEFxKVEahJIBInkKMcW6OHCYwtiSAZQVR2hqDOl+7cEVE8IqOWB+PJCHuye0IJjn331qup8uOdYskk3Ud551NxFCnHz2TnUYCRcz5bn5503D4YlWXKVGYsLzsPf404KoqyZPODb8GBOHSFr7Lzam1zsYEE8/aQoHvPKsA3r4Gtws5UFFwECPQQfzB9BWITck8z770oXbCWj33oc0XsBh19agEoAMi8oJTz/AHaMq4aYs63Wb6CsEcPw8/dUf5lqI/I0eLR+bVk4yv8Al+hpqtEo4Ur/AFm/nzpVGEeNKjpL/b9DtfB5F/dVk+zjGvNJH607+5M+zicOfEqH6Vsk8CYOrSJ/CK7/AHWw5/yU+ke6uqiDGf3Ad+y5h1eDse8Vw/s8xeyUK/C8j9TWz/ubhj/lkeClD9a4ehjGxdHg4r9TRQrMb/cPiA9lh0/hWk+41w9HeJo/ysWPALPurbt9DkjR/EJ8HPiKnT0YdT7OOxCeUkH4Ugs89UeJoF/pYHehyhK2Hh7SCPxMx/2168nhONA7PEXP4kA/rUyMNxNOmOQfxNf1oGeP4DiruHWHG8iVjQ5SLHY7EUbR+0zF/a6lXMFOv516Nk4qf87Cr/E2R+lMVheJ7s4BzxTHvTSf4Gm/k8mxHSELczqYRP7i1JHoZAqD6a0ogqacMbdcm/ddExXri8DjftcMwC/DJ+oqu5w177XBMKr8Jb+NLA7ZiOL9M0P4dOHDbjDQ1DeRWaNAfZtN43NZoss/edHi2k+5yvUnOFJ+1wH+Rf8A4qqBfCMJ9vguKT3pU4fcqmqWEDd5AfRrpZhcHhHGQFLW7nzqU2QO2nKIhRsB7zWRThWhfrkE96XR5+xW+d4Rw37XD8ejw6w+8VVc4Rwj7SeIN+KfimmqQPJj0AAyl5ufxEf/ACSKsIxrg0caP8bfxrQq4Dwc6YzEo/GhPwqL+6XC1ezxMj8TIPuUKdioFDimIGmXxSUz6pVQ9WGcmS2sn+I/nWiV+z/CK9jimHP4mlJ/U0z/AOmE+xjsEfFS0/8AbTwDsDNvJRrhzO8qWP0qmUMgylog8lLzJHkRfzNaU/sxxQ9jEYVX4cSR7wKiV+zziQ0KVfhxTZ966LRIBViJMk3pyXKKudBuKj/h3VeHVL9xNU3ejfEUe1hHv/bz+YTQAAxX+IqdZrccHfVxRKEYjEpbUyAlACPrFgAXzT2ri4896zfEMPiVKzPYdchKUyWVoskQmcsTAAHlVJLym1BQRlUDII6xJBGhF7Gk1gLRueM9FVskKgHQhwJ9JkSk9xqtwZhLS8/aKpOUIhIBNirNdQVtIE3sUmq+C/ariUJCVBtzvVObzIiafiP2mKWhSeoQlSohSFAQN7RKp7z5Vn1ZVoqdJOIwC2IC1GCkWygbRta0HzrP4DBqccS2i6lqCR4kwPKmF5JJPak72P61regbXVrL/wBFxL2qUKQgQn7x9q529arSJ2z1rBYdLTSG06ISlI8EgD9Kn62/z+lAWOMrXc4bFJ8WTP8A0mpzxb/9OI82l/A2vWRdBYu0qzuI6WMNqKVrUhQ1SptwESJE9nlSosKYRj58qmi/n+tKlW5BIjepmR7/ANRSpUAJFTIGvzzpUqBEm5+d6dhB7xSpUegWyyBr87Gp0iw+dqVKoZY4VIdfnlSpUmNErJtTifn0rtKpGKa7SpUhkSsKg6oSfEA1UxHBMOZlho+LaD+lKlVogy/F+juGj/0zH/KR8KwHHOGNJ9lpsW2Qke4UqVaIl7MXjlZVdm3haok4pf31eprtKqKRdw2Pc/1F/wAx+NGsDxV4f5rn86vjXaVWIO8P40//AK7v/MV8a0vDsc4r2lrV4qJ95pUqhjDTWAbWO02hX4kg+8VUx3R7DEXw7P8AykfClSpGRjuN8Dw40YaHg2gfpQdnFLaSkNKU2ApcBBKYkCYy6UqVZz0Vx/yGq4/ib/8A3D2v+ovl41wcdxAAh94f/wBF/GlSrE6kZHjvEHFYhxSnFqJIklSiTYakmlSpVojJ7P/Z"/>
          <p:cNvSpPr>
            <a:spLocks noChangeAspect="1" noChangeArrowheads="1"/>
          </p:cNvSpPr>
          <p:nvPr/>
        </p:nvSpPr>
        <p:spPr bwMode="auto">
          <a:xfrm>
            <a:off x="215900" y="-74136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1" name="Picture 13" descr="http://raskull.com/images/sportbikecruis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5460"/>
            <a:ext cx="2335814" cy="175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img.bnqt.com/CMS/bnqt/network/bnqt.com/media/editor/0001-4cf7b549-4e6a4728-9781-20900540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0" r="18556"/>
          <a:stretch/>
        </p:blipFill>
        <p:spPr bwMode="auto">
          <a:xfrm>
            <a:off x="3781023" y="3885460"/>
            <a:ext cx="1581955" cy="175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20103"/>
          <a:stretch/>
        </p:blipFill>
        <p:spPr bwMode="auto">
          <a:xfrm>
            <a:off x="1790700" y="425996"/>
            <a:ext cx="5562600" cy="60060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smtClean="0">
                <a:latin typeface="Stencil" pitchFamily="82" charset="0"/>
              </a:rPr>
              <a:t>Mathematical Model</a:t>
            </a:r>
            <a:endParaRPr lang="en-US" sz="4400" u="sng" dirty="0">
              <a:latin typeface="Stencil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Transfer function and Root Locus for a velocity of 5 m/s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238294"/>
              </p:ext>
            </p:extLst>
          </p:nvPr>
        </p:nvGraphicFramePr>
        <p:xfrm>
          <a:off x="2362200" y="2133600"/>
          <a:ext cx="44196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5" imgW="1981200" imgH="419100" progId="Equation.3">
                  <p:embed/>
                </p:oleObj>
              </mc:Choice>
              <mc:Fallback>
                <p:oleObj name="Equation" r:id="rId5" imgW="19812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133600"/>
                        <a:ext cx="4419600" cy="935038"/>
                      </a:xfrm>
                      <a:prstGeom prst="rect">
                        <a:avLst/>
                      </a:prstGeom>
                      <a:blipFill>
                        <a:blip r:embed="rId7"/>
                        <a:tile tx="0" ty="0" sx="100000" sy="100000" flip="none" algn="tl"/>
                      </a:blipFill>
                      <a:ln w="38100"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428999"/>
            <a:ext cx="3048000" cy="2280537"/>
          </a:xfrm>
          <a:prstGeom prst="rect">
            <a:avLst/>
          </a:prstGeom>
          <a:noFill/>
          <a:ln w="38100" algn="in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71002" y="4107602"/>
            <a:ext cx="2263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Root Locus  lies</a:t>
            </a:r>
          </a:p>
          <a:p>
            <a:r>
              <a:rPr lang="en-US" dirty="0" smtClean="0"/>
              <a:t>entirely in the </a:t>
            </a:r>
            <a:r>
              <a:rPr lang="en-US" i="1" dirty="0" smtClean="0">
                <a:solidFill>
                  <a:schemeClr val="tx2"/>
                </a:solidFill>
              </a:rPr>
              <a:t>Left Hand 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Plane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4107602"/>
            <a:ext cx="220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What does this imply for</a:t>
            </a:r>
          </a:p>
          <a:p>
            <a:r>
              <a:rPr lang="en-US" i="1" dirty="0" smtClean="0"/>
              <a:t>our design?</a:t>
            </a:r>
          </a:p>
        </p:txBody>
      </p:sp>
    </p:spTree>
    <p:extLst>
      <p:ext uri="{BB962C8B-B14F-4D97-AF65-F5344CB8AC3E}">
        <p14:creationId xmlns:p14="http://schemas.microsoft.com/office/powerpoint/2010/main" val="37129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20103"/>
          <a:stretch/>
        </p:blipFill>
        <p:spPr bwMode="auto">
          <a:xfrm>
            <a:off x="1790700" y="425996"/>
            <a:ext cx="5562600" cy="60060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smtClean="0">
                <a:latin typeface="Stencil" pitchFamily="82" charset="0"/>
              </a:rPr>
              <a:t>Innovative design</a:t>
            </a:r>
            <a:endParaRPr lang="en-US" sz="4400" u="sng" dirty="0">
              <a:latin typeface="Stencil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</a:pPr>
            <a:r>
              <a:rPr lang="en-US" sz="2000" dirty="0"/>
              <a:t>I</a:t>
            </a:r>
            <a:r>
              <a:rPr lang="en-US" sz="2000" dirty="0" smtClean="0"/>
              <a:t>f the bike can get up to its critical velocity in a stable state, the bike will maintain stability.</a:t>
            </a:r>
          </a:p>
          <a:p>
            <a:pPr>
              <a:spcAft>
                <a:spcPts val="1000"/>
              </a:spcAft>
            </a:pPr>
            <a:r>
              <a:rPr lang="en-US" sz="2000" dirty="0" smtClean="0"/>
              <a:t>This implies that our motorcycle will have two control systems:</a:t>
            </a:r>
          </a:p>
          <a:p>
            <a:pPr lvl="1">
              <a:spcAft>
                <a:spcPts val="0"/>
              </a:spcAft>
            </a:pPr>
            <a:r>
              <a:rPr lang="en-US" sz="2000" cap="small" dirty="0">
                <a:solidFill>
                  <a:schemeClr val="tx2"/>
                </a:solidFill>
              </a:rPr>
              <a:t>P</a:t>
            </a:r>
            <a:r>
              <a:rPr lang="en-US" sz="2000" cap="small" dirty="0" smtClean="0">
                <a:solidFill>
                  <a:schemeClr val="tx2"/>
                </a:solidFill>
              </a:rPr>
              <a:t>rimary </a:t>
            </a:r>
            <a:r>
              <a:rPr lang="en-US" sz="2000" cap="small" dirty="0">
                <a:solidFill>
                  <a:schemeClr val="tx2"/>
                </a:solidFill>
              </a:rPr>
              <a:t>C</a:t>
            </a:r>
            <a:r>
              <a:rPr lang="en-US" sz="2000" cap="small" dirty="0" smtClean="0">
                <a:solidFill>
                  <a:schemeClr val="tx2"/>
                </a:solidFill>
              </a:rPr>
              <a:t>ontrol </a:t>
            </a:r>
            <a:r>
              <a:rPr lang="en-US" sz="2000" dirty="0" smtClean="0"/>
              <a:t>will come from pure </a:t>
            </a:r>
            <a:r>
              <a:rPr lang="en-US" sz="2000" i="1" dirty="0" smtClean="0"/>
              <a:t>momentum.</a:t>
            </a:r>
          </a:p>
          <a:p>
            <a:pPr lvl="1">
              <a:spcAft>
                <a:spcPts val="0"/>
              </a:spcAft>
            </a:pPr>
            <a:r>
              <a:rPr lang="en-US" sz="2000" cap="small" dirty="0">
                <a:solidFill>
                  <a:schemeClr val="tx2"/>
                </a:solidFill>
              </a:rPr>
              <a:t>S</a:t>
            </a:r>
            <a:r>
              <a:rPr lang="en-US" sz="2000" cap="small" dirty="0" smtClean="0">
                <a:solidFill>
                  <a:schemeClr val="tx2"/>
                </a:solidFill>
              </a:rPr>
              <a:t>econdary Control </a:t>
            </a:r>
            <a:r>
              <a:rPr lang="en-US" sz="2000" dirty="0" smtClean="0"/>
              <a:t>will come from </a:t>
            </a:r>
            <a:r>
              <a:rPr lang="en-US" sz="2000" i="1" dirty="0" smtClean="0"/>
              <a:t>steering manipulation.</a:t>
            </a:r>
          </a:p>
          <a:p>
            <a:pPr marL="457200" lvl="1" indent="0" algn="ctr">
              <a:spcAft>
                <a:spcPts val="2000"/>
              </a:spcAft>
              <a:buNone/>
            </a:pPr>
            <a:r>
              <a:rPr lang="en-US" sz="2000" i="1" dirty="0" smtClean="0"/>
              <a:t>     </a:t>
            </a:r>
            <a:r>
              <a:rPr lang="en-US" i="1" dirty="0" smtClean="0"/>
              <a:t>(Recall the two separate control systems from the diagram)</a:t>
            </a:r>
            <a:endParaRPr lang="en-US" i="1" dirty="0"/>
          </a:p>
          <a:p>
            <a:pPr>
              <a:spcAft>
                <a:spcPts val="100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Q</a:t>
            </a:r>
            <a:r>
              <a:rPr lang="en-US" sz="2000" dirty="0" smtClean="0"/>
              <a:t>: How do we get the motorcycle to be stable at the critical velocity?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A</a:t>
            </a:r>
            <a:r>
              <a:rPr lang="en-US" sz="2000" dirty="0" smtClean="0"/>
              <a:t>: Design Actuated </a:t>
            </a:r>
            <a:r>
              <a:rPr lang="en-US" sz="2000" i="1" dirty="0" smtClean="0"/>
              <a:t>Stability Wheels</a:t>
            </a:r>
          </a:p>
        </p:txBody>
      </p:sp>
    </p:spTree>
    <p:extLst>
      <p:ext uri="{BB962C8B-B14F-4D97-AF65-F5344CB8AC3E}">
        <p14:creationId xmlns:p14="http://schemas.microsoft.com/office/powerpoint/2010/main" val="12175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20103"/>
          <a:stretch/>
        </p:blipFill>
        <p:spPr bwMode="auto">
          <a:xfrm>
            <a:off x="1790700" y="425996"/>
            <a:ext cx="5562600" cy="60060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smtClean="0">
                <a:latin typeface="Stencil" pitchFamily="82" charset="0"/>
              </a:rPr>
              <a:t>Innovative design</a:t>
            </a:r>
            <a:endParaRPr lang="en-US" sz="4400" u="sng" dirty="0">
              <a:latin typeface="Stencil" pitchFamily="8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9" y="2057400"/>
            <a:ext cx="4126522" cy="3352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1200"/>
            <a:ext cx="3790466" cy="35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20103"/>
          <a:stretch/>
        </p:blipFill>
        <p:spPr bwMode="auto">
          <a:xfrm>
            <a:off x="1790700" y="425996"/>
            <a:ext cx="5562600" cy="60060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smtClean="0">
                <a:latin typeface="Stencil" pitchFamily="82" charset="0"/>
              </a:rPr>
              <a:t>MANUFACTURING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cap="small" dirty="0" smtClean="0">
                <a:solidFill>
                  <a:schemeClr val="tx2"/>
                </a:solidFill>
              </a:rPr>
              <a:t>Preliminary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Decide on type of actuation for stability wheel design.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Finalize the 3-D CAD model of </a:t>
            </a:r>
            <a:r>
              <a:rPr lang="en-US" sz="2000" dirty="0" smtClean="0"/>
              <a:t>frame to fit actuator.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i="1" cap="small" dirty="0" smtClean="0">
                <a:solidFill>
                  <a:schemeClr val="tx2"/>
                </a:solidFill>
              </a:rPr>
              <a:t>Manufacturing</a:t>
            </a:r>
          </a:p>
          <a:p>
            <a:pPr marL="400050" lvl="1" indent="0">
              <a:buNone/>
            </a:pPr>
            <a:r>
              <a:rPr lang="en-US" sz="2000" dirty="0" smtClean="0"/>
              <a:t>Fabricate frame and modify bike chassis to attach new mechanical design.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248294"/>
              </p:ext>
            </p:extLst>
          </p:nvPr>
        </p:nvGraphicFramePr>
        <p:xfrm>
          <a:off x="2057400" y="2362200"/>
          <a:ext cx="502920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600"/>
                <a:gridCol w="2514600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Pneumatic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Electronic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Linear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Rotary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85800" y="1981200"/>
            <a:ext cx="7543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5800" y="4648200"/>
            <a:ext cx="7543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9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20103"/>
          <a:stretch/>
        </p:blipFill>
        <p:spPr bwMode="auto">
          <a:xfrm>
            <a:off x="1790700" y="425996"/>
            <a:ext cx="5562600" cy="60060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smtClean="0">
                <a:latin typeface="Stencil" pitchFamily="82" charset="0"/>
              </a:rPr>
              <a:t>testing</a:t>
            </a:r>
            <a:endParaRPr lang="en-US" sz="4400" u="sng" dirty="0">
              <a:latin typeface="Stencil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91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cap="small" dirty="0" smtClean="0">
                <a:solidFill>
                  <a:schemeClr val="tx2"/>
                </a:solidFill>
              </a:rPr>
              <a:t>Phase I </a:t>
            </a:r>
            <a:r>
              <a:rPr lang="en-US" sz="1800" i="1" cap="small" dirty="0" smtClean="0"/>
              <a:t>(Motionless Analysis)</a:t>
            </a:r>
          </a:p>
          <a:p>
            <a:pPr lvl="1"/>
            <a:r>
              <a:rPr lang="en-US" sz="2000" dirty="0" smtClean="0"/>
              <a:t>Get high and low power systems to work independently of each other.</a:t>
            </a:r>
          </a:p>
          <a:p>
            <a:pPr lvl="1">
              <a:spcAft>
                <a:spcPts val="2000"/>
              </a:spcAft>
            </a:pPr>
            <a:r>
              <a:rPr lang="en-US" sz="2000" dirty="0" smtClean="0"/>
              <a:t>Integrate the entire system to communicate with one another.</a:t>
            </a:r>
          </a:p>
          <a:p>
            <a:pPr marL="0" indent="0">
              <a:buNone/>
            </a:pPr>
            <a:r>
              <a:rPr lang="en-US" sz="2400" b="1" cap="small" dirty="0" smtClean="0">
                <a:solidFill>
                  <a:schemeClr val="tx2"/>
                </a:solidFill>
              </a:rPr>
              <a:t>Phase II </a:t>
            </a:r>
            <a:r>
              <a:rPr lang="en-US" sz="1800" i="1" cap="small" dirty="0" smtClean="0"/>
              <a:t>(Linear Stability Corrections)</a:t>
            </a:r>
          </a:p>
          <a:p>
            <a:pPr lvl="1"/>
            <a:r>
              <a:rPr lang="en-US" sz="2000" dirty="0" smtClean="0"/>
              <a:t>Achieve control with non-actuated stability wheels.</a:t>
            </a:r>
          </a:p>
          <a:p>
            <a:pPr lvl="1">
              <a:spcAft>
                <a:spcPts val="2000"/>
              </a:spcAft>
            </a:pPr>
            <a:r>
              <a:rPr lang="en-US" sz="2000" dirty="0" smtClean="0"/>
              <a:t>Allow only a small clearance between these wheels and ground.</a:t>
            </a:r>
          </a:p>
          <a:p>
            <a:pPr marL="0" indent="0">
              <a:buNone/>
            </a:pPr>
            <a:r>
              <a:rPr lang="en-US" sz="2400" b="1" cap="small" dirty="0" smtClean="0">
                <a:solidFill>
                  <a:schemeClr val="tx2"/>
                </a:solidFill>
              </a:rPr>
              <a:t>Phase III </a:t>
            </a:r>
            <a:r>
              <a:rPr lang="en-US" sz="1800" i="1" cap="small" dirty="0" smtClean="0"/>
              <a:t>(Curved Motion Testing)</a:t>
            </a:r>
          </a:p>
          <a:p>
            <a:pPr lvl="1"/>
            <a:r>
              <a:rPr lang="en-US" sz="2000" dirty="0" smtClean="0"/>
              <a:t>Achieve control with actuated stability wheels.</a:t>
            </a:r>
          </a:p>
          <a:p>
            <a:pPr lvl="1"/>
            <a:r>
              <a:rPr lang="en-US" sz="2000" dirty="0" smtClean="0"/>
              <a:t>Study dynamics of vehicle response to turning.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1981200"/>
            <a:ext cx="7543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" y="4825014"/>
            <a:ext cx="7543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3429000"/>
            <a:ext cx="7543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4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20103"/>
          <a:stretch/>
        </p:blipFill>
        <p:spPr bwMode="auto">
          <a:xfrm>
            <a:off x="1790700" y="425996"/>
            <a:ext cx="5562600" cy="60060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smtClean="0">
                <a:latin typeface="Stencil" pitchFamily="82" charset="0"/>
              </a:rPr>
              <a:t>conclusion</a:t>
            </a:r>
            <a:endParaRPr lang="en-US" sz="4400" u="sng" dirty="0">
              <a:latin typeface="Stencil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cap="small" dirty="0" smtClean="0">
                <a:solidFill>
                  <a:schemeClr val="tx2"/>
                </a:solidFill>
              </a:rPr>
              <a:t>Goals to accomplish by January 17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Complete Phase I of Testing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Fabricate a finished model for stability wheels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Begin Phase II of Testing</a:t>
            </a:r>
          </a:p>
          <a:p>
            <a:pPr marL="457200" lvl="1" indent="0">
              <a:buNone/>
            </a:pPr>
            <a:endParaRPr lang="en-US" sz="2000" dirty="0"/>
          </a:p>
          <a:p>
            <a:pPr marL="57150" indent="0">
              <a:buNone/>
            </a:pPr>
            <a:r>
              <a:rPr lang="en-US" sz="2000" i="1" cap="small" dirty="0" smtClean="0">
                <a:solidFill>
                  <a:schemeClr val="tx2"/>
                </a:solidFill>
              </a:rPr>
              <a:t>Special Thanks</a:t>
            </a:r>
          </a:p>
          <a:p>
            <a:pPr lvl="1"/>
            <a:r>
              <a:rPr lang="en-US" sz="2000" dirty="0" smtClean="0"/>
              <a:t>Professor George Mansfield</a:t>
            </a:r>
          </a:p>
          <a:p>
            <a:pPr lvl="1"/>
            <a:r>
              <a:rPr lang="en-US" sz="2000" dirty="0" smtClean="0"/>
              <a:t>Dr. </a:t>
            </a:r>
            <a:r>
              <a:rPr lang="en-US" sz="2000" dirty="0" err="1" smtClean="0"/>
              <a:t>Kee</a:t>
            </a:r>
            <a:r>
              <a:rPr lang="en-US" sz="2000" dirty="0" smtClean="0"/>
              <a:t> Moon</a:t>
            </a:r>
          </a:p>
          <a:p>
            <a:pPr lvl="1"/>
            <a:r>
              <a:rPr lang="en-US" sz="2000" dirty="0" smtClean="0"/>
              <a:t>Eric Miller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981200"/>
            <a:ext cx="7543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62000" y="4191000"/>
            <a:ext cx="7543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07358"/>
            <a:ext cx="2895600" cy="358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20103"/>
          <a:stretch/>
        </p:blipFill>
        <p:spPr bwMode="auto">
          <a:xfrm>
            <a:off x="1790700" y="425996"/>
            <a:ext cx="5562600" cy="60060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smtClean="0">
                <a:latin typeface="Stencil" pitchFamily="82" charset="0"/>
              </a:rPr>
              <a:t>Previous prototype</a:t>
            </a:r>
            <a:endParaRPr lang="en-US" sz="4400" u="sng" dirty="0">
              <a:latin typeface="Stencil" pitchFamily="82" charset="0"/>
            </a:endParaRPr>
          </a:p>
        </p:txBody>
      </p:sp>
      <p:pic>
        <p:nvPicPr>
          <p:cNvPr id="4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20103"/>
          <a:stretch/>
        </p:blipFill>
        <p:spPr bwMode="auto">
          <a:xfrm>
            <a:off x="838200" y="2209800"/>
            <a:ext cx="3048000" cy="3290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96204"/>
            <a:ext cx="4458190" cy="298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4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20103"/>
          <a:stretch/>
        </p:blipFill>
        <p:spPr bwMode="auto">
          <a:xfrm>
            <a:off x="1790700" y="425996"/>
            <a:ext cx="5562600" cy="60060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smtClean="0">
                <a:latin typeface="Stencil" pitchFamily="82" charset="0"/>
              </a:rPr>
              <a:t>outline</a:t>
            </a:r>
            <a:endParaRPr lang="en-US" sz="4400" u="sng" dirty="0">
              <a:latin typeface="Stencil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579419"/>
            <a:ext cx="5105400" cy="41148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b="1" cap="small" dirty="0" smtClean="0">
                <a:solidFill>
                  <a:schemeClr val="tx2"/>
                </a:solidFill>
                <a:cs typeface="Times New Roman" pitchFamily="18" charset="0"/>
              </a:rPr>
              <a:t>Background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Motivation and Objectives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Theory for Stabilization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UC Berkeley</a:t>
            </a:r>
          </a:p>
          <a:p>
            <a:pPr marL="400050">
              <a:buFont typeface="+mj-lt"/>
              <a:buAutoNum type="arabicPeriod"/>
            </a:pPr>
            <a:r>
              <a:rPr lang="en-US" sz="2000" b="1" cap="small" dirty="0" smtClean="0">
                <a:solidFill>
                  <a:schemeClr val="tx2"/>
                </a:solidFill>
                <a:cs typeface="Times New Roman" pitchFamily="18" charset="0"/>
              </a:rPr>
              <a:t>Project Scope</a:t>
            </a:r>
          </a:p>
          <a:p>
            <a:pPr marL="800100" lvl="1"/>
            <a:r>
              <a:rPr lang="en-US" sz="2000" dirty="0" smtClean="0">
                <a:cs typeface="Times New Roman" pitchFamily="18" charset="0"/>
              </a:rPr>
              <a:t>Prototype Design</a:t>
            </a:r>
          </a:p>
          <a:p>
            <a:pPr marL="800100" lvl="1"/>
            <a:r>
              <a:rPr lang="en-US" sz="2000" dirty="0" smtClean="0">
                <a:cs typeface="Times New Roman" pitchFamily="18" charset="0"/>
              </a:rPr>
              <a:t>Control System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05400" y="1579419"/>
            <a:ext cx="3505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3"/>
            </a:pPr>
            <a:r>
              <a:rPr lang="en-US" sz="2000" b="1" cap="small" dirty="0" smtClean="0">
                <a:solidFill>
                  <a:schemeClr val="tx2"/>
                </a:solidFill>
              </a:rPr>
              <a:t>Theoretical Approach</a:t>
            </a:r>
          </a:p>
          <a:p>
            <a:pPr lvl="1"/>
            <a:r>
              <a:rPr lang="en-US" sz="2000" dirty="0" smtClean="0"/>
              <a:t>Mathematical Model</a:t>
            </a:r>
          </a:p>
          <a:p>
            <a:pPr lvl="1"/>
            <a:r>
              <a:rPr lang="en-US" sz="2000" dirty="0" smtClean="0"/>
              <a:t>Innovative Design</a:t>
            </a:r>
          </a:p>
          <a:p>
            <a:pPr marL="400050">
              <a:buFont typeface="+mj-lt"/>
              <a:buAutoNum type="arabicPeriod" startAt="3"/>
            </a:pPr>
            <a:r>
              <a:rPr lang="en-US" sz="2000" b="1" cap="small" dirty="0" smtClean="0">
                <a:solidFill>
                  <a:schemeClr val="tx2"/>
                </a:solidFill>
              </a:rPr>
              <a:t>Plans for Completion</a:t>
            </a:r>
          </a:p>
          <a:p>
            <a:pPr marL="800100" lvl="1"/>
            <a:r>
              <a:rPr lang="en-US" sz="2000" dirty="0" smtClean="0"/>
              <a:t>Manufacturing</a:t>
            </a:r>
          </a:p>
          <a:p>
            <a:pPr marL="800100" lvl="1"/>
            <a:r>
              <a:rPr lang="en-US" sz="2000" dirty="0" smtClean="0"/>
              <a:t>Testing</a:t>
            </a:r>
          </a:p>
          <a:p>
            <a:pPr marL="400050">
              <a:buFont typeface="+mj-lt"/>
              <a:buAutoNum type="arabicPeriod" startAt="3"/>
            </a:pPr>
            <a:r>
              <a:rPr lang="en-US" sz="2000" b="1" cap="small" dirty="0" smtClean="0">
                <a:solidFill>
                  <a:schemeClr val="tx2"/>
                </a:solidFill>
              </a:rPr>
              <a:t>Conclusion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1579419"/>
            <a:ext cx="0" cy="32211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20103"/>
          <a:stretch/>
        </p:blipFill>
        <p:spPr bwMode="auto">
          <a:xfrm>
            <a:off x="1790700" y="425996"/>
            <a:ext cx="5562600" cy="60060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smtClean="0">
                <a:latin typeface="Stencil" pitchFamily="82" charset="0"/>
              </a:rPr>
              <a:t>Motivation &amp; objectives</a:t>
            </a:r>
            <a:endParaRPr lang="en-US" sz="4400" u="sng" dirty="0">
              <a:latin typeface="Stencil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Motivation</a:t>
            </a:r>
          </a:p>
          <a:p>
            <a:pPr marL="742950" lvl="2" indent="-342900"/>
            <a:r>
              <a:rPr lang="en-US" sz="2000" dirty="0" smtClean="0"/>
              <a:t>Safety</a:t>
            </a:r>
          </a:p>
          <a:p>
            <a:pPr marL="742950" lvl="2" indent="-342900"/>
            <a:r>
              <a:rPr lang="en-US" sz="2000" dirty="0" smtClean="0"/>
              <a:t>Military</a:t>
            </a:r>
          </a:p>
          <a:p>
            <a:pPr marL="342900" lvl="1" indent="-342900"/>
            <a:endParaRPr lang="en-US" sz="2000" b="1" dirty="0" smtClean="0">
              <a:solidFill>
                <a:schemeClr val="tx2"/>
              </a:solidFill>
            </a:endParaRPr>
          </a:p>
          <a:p>
            <a:pPr marL="0" lvl="1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Objectives</a:t>
            </a:r>
          </a:p>
          <a:p>
            <a:pPr marL="742950" lvl="2" indent="-342900"/>
            <a:r>
              <a:rPr lang="en-US" sz="2000" dirty="0"/>
              <a:t>Study the behavior of motorcycle dynamics and achieve a method for stability of unmanned vehicles.</a:t>
            </a:r>
          </a:p>
          <a:p>
            <a:pPr marL="742950" lvl="2" indent="-342900"/>
            <a:r>
              <a:rPr lang="en-US" sz="2000" dirty="0"/>
              <a:t>Present a sophisticated approach of feedback control theory to further develop an understanding of an autonomous motorcycle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9502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84" y="1559502"/>
            <a:ext cx="2749228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50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20103"/>
          <a:stretch/>
        </p:blipFill>
        <p:spPr bwMode="auto">
          <a:xfrm>
            <a:off x="1790700" y="425996"/>
            <a:ext cx="5562600" cy="60060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smtClean="0">
                <a:latin typeface="Stencil" pitchFamily="82" charset="0"/>
              </a:rPr>
              <a:t>Theory for stabilization</a:t>
            </a:r>
            <a:endParaRPr lang="en-US" sz="4400" u="sng" dirty="0">
              <a:latin typeface="Stencil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Q</a:t>
            </a:r>
            <a:r>
              <a:rPr lang="en-US" sz="3200" dirty="0" smtClean="0"/>
              <a:t>: When you are riding a bicycle, how do you keep the bike from falling over?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A</a:t>
            </a:r>
            <a:r>
              <a:rPr lang="en-US" sz="3200" dirty="0" smtClean="0"/>
              <a:t>: By turning the front wheel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51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20103"/>
          <a:stretch/>
        </p:blipFill>
        <p:spPr bwMode="auto">
          <a:xfrm>
            <a:off x="1790700" y="425996"/>
            <a:ext cx="5562600" cy="60060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smtClean="0">
                <a:latin typeface="Stencil" pitchFamily="82" charset="0"/>
              </a:rPr>
              <a:t>Theory for stabilization</a:t>
            </a:r>
            <a:endParaRPr lang="en-US" sz="4400" u="sng" dirty="0">
              <a:latin typeface="Stencil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Turning the front wheel generates a phenomena that allows a bicycle or motorcycle to achieve a stable vertical position.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400" b="1" u="sng" dirty="0" smtClean="0">
                <a:solidFill>
                  <a:schemeClr val="tx2"/>
                </a:solidFill>
              </a:rPr>
              <a:t>Centrifugal Force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28999"/>
            <a:ext cx="2152650" cy="212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1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20103"/>
          <a:stretch/>
        </p:blipFill>
        <p:spPr bwMode="auto">
          <a:xfrm>
            <a:off x="1790700" y="425996"/>
            <a:ext cx="5562600" cy="60060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smtClean="0">
                <a:latin typeface="Stencil" pitchFamily="82" charset="0"/>
              </a:rPr>
              <a:t>Uc Berkeley</a:t>
            </a:r>
            <a:endParaRPr lang="en-US" sz="4400" u="sng" dirty="0">
              <a:latin typeface="Stencil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886200" cy="4114800"/>
          </a:xfrm>
        </p:spPr>
        <p:txBody>
          <a:bodyPr/>
          <a:lstStyle/>
          <a:p>
            <a:r>
              <a:rPr lang="en-US" dirty="0" smtClean="0"/>
              <a:t>In 2005, engineering students at UC Berkeley successfully built an autonomous motorcycle known as  </a:t>
            </a:r>
            <a:r>
              <a:rPr lang="en-US" i="1" dirty="0" smtClean="0">
                <a:solidFill>
                  <a:schemeClr val="tx2"/>
                </a:solidFill>
              </a:rPr>
              <a:t>Ghost Rider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Incorporates:</a:t>
            </a:r>
          </a:p>
          <a:p>
            <a:pPr lvl="1"/>
            <a:r>
              <a:rPr lang="en-US" dirty="0" smtClean="0"/>
              <a:t>Inertial Measurement Sensor</a:t>
            </a:r>
          </a:p>
          <a:p>
            <a:pPr lvl="1"/>
            <a:r>
              <a:rPr lang="en-US" dirty="0" smtClean="0"/>
              <a:t>Steering Actuator</a:t>
            </a:r>
          </a:p>
          <a:p>
            <a:pPr lvl="1"/>
            <a:r>
              <a:rPr lang="en-US" dirty="0" smtClean="0"/>
              <a:t>Drive Tachometer</a:t>
            </a:r>
          </a:p>
          <a:p>
            <a:pPr lvl="1"/>
            <a:r>
              <a:rPr lang="en-US" dirty="0" smtClean="0"/>
              <a:t>GPS</a:t>
            </a:r>
          </a:p>
          <a:p>
            <a:pPr lvl="1"/>
            <a:r>
              <a:rPr lang="en-US" dirty="0" smtClean="0"/>
              <a:t>Obstacle Avoidance System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581400"/>
            <a:ext cx="2971800" cy="219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t="8410"/>
          <a:stretch>
            <a:fillRect/>
          </a:stretch>
        </p:blipFill>
        <p:spPr bwMode="auto">
          <a:xfrm>
            <a:off x="5334000" y="1371600"/>
            <a:ext cx="2971800" cy="223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20103"/>
          <a:stretch/>
        </p:blipFill>
        <p:spPr bwMode="auto">
          <a:xfrm>
            <a:off x="1790700" y="425996"/>
            <a:ext cx="5562600" cy="60060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smtClean="0">
                <a:latin typeface="Stencil" pitchFamily="82" charset="0"/>
              </a:rPr>
              <a:t>Prototype design</a:t>
            </a:r>
            <a:endParaRPr lang="en-US" sz="4400" u="sng" dirty="0">
              <a:latin typeface="Stencil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00600" y="1579419"/>
            <a:ext cx="3962400" cy="146858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b="1" cap="small" dirty="0" smtClean="0">
                <a:solidFill>
                  <a:schemeClr val="tx2"/>
                </a:solidFill>
              </a:rPr>
              <a:t>Sensors</a:t>
            </a:r>
            <a:endParaRPr lang="en-US" sz="2000" b="1" cap="small" dirty="0" smtClean="0">
              <a:solidFill>
                <a:schemeClr val="tx2"/>
              </a:solidFill>
            </a:endParaRPr>
          </a:p>
          <a:p>
            <a:pPr lvl="1"/>
            <a:r>
              <a:rPr lang="en-US" sz="2000" dirty="0" smtClean="0"/>
              <a:t>Inertial Measurement Unit</a:t>
            </a:r>
          </a:p>
          <a:p>
            <a:pPr lvl="1"/>
            <a:r>
              <a:rPr lang="en-US" sz="2000" dirty="0" smtClean="0"/>
              <a:t>Stepper Feedback Encoder</a:t>
            </a:r>
          </a:p>
          <a:p>
            <a:pPr lvl="1"/>
            <a:r>
              <a:rPr lang="en-US" sz="2000" dirty="0" smtClean="0"/>
              <a:t>Drive Tachometer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83540" y="3048000"/>
            <a:ext cx="39624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tabLst/>
              <a:defRPr/>
            </a:pPr>
            <a:r>
              <a:rPr lang="en-US" sz="2000" b="1" cap="small" spc="30" dirty="0" smtClean="0">
                <a:solidFill>
                  <a:schemeClr val="tx2"/>
                </a:solidFill>
              </a:rPr>
              <a:t>Controllers</a:t>
            </a:r>
            <a:endParaRPr lang="en-US" sz="2000" b="1" cap="small" spc="30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spc="30" dirty="0" smtClean="0"/>
              <a:t>Speed Control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spc="30" dirty="0" smtClean="0"/>
              <a:t>Stepper Motor </a:t>
            </a:r>
            <a:r>
              <a:rPr lang="en-US" sz="2000" spc="30" dirty="0" smtClean="0"/>
              <a:t>Driver</a:t>
            </a:r>
            <a:endParaRPr lang="en-US" sz="2000" b="1" cap="small" spc="3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tabLst/>
              <a:defRPr/>
            </a:pPr>
            <a:r>
              <a:rPr lang="en-US" sz="2000" b="1" cap="small" spc="30" dirty="0" smtClean="0">
                <a:solidFill>
                  <a:schemeClr val="tx2"/>
                </a:solidFill>
              </a:rPr>
              <a:t>Microprocessors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kumimoji="0" lang="en-US" sz="2000" b="0" i="0" u="none" strike="noStrike" kern="1200" cap="none" spc="3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Arduino</a:t>
            </a:r>
            <a:r>
              <a:rPr kumimoji="0" lang="en-US" sz="2000" b="0" i="0" u="none" strike="noStrike" kern="1200" cap="none" spc="3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Uno</a:t>
            </a:r>
          </a:p>
          <a:p>
            <a:pPr marL="1371600" lvl="2" indent="-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sz="2000" spc="30" dirty="0" smtClean="0"/>
              <a:t>Steering Microcontroller</a:t>
            </a:r>
          </a:p>
          <a:p>
            <a:pPr marL="1371600" lvl="2" indent="-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</a:pPr>
            <a:r>
              <a:rPr kumimoji="0" lang="en-US" sz="2000" b="0" i="0" u="none" strike="noStrike" kern="1200" cap="none" spc="3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 Microcontroller </a:t>
            </a:r>
            <a:endParaRPr kumimoji="0" lang="en-US" sz="2000" b="0" i="0" u="none" strike="noStrike" kern="1200" cap="none" spc="3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1579419"/>
            <a:ext cx="0" cy="32211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67206"/>
            <a:ext cx="3726422" cy="249537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91611" y="4191001"/>
            <a:ext cx="3962400" cy="1523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000" b="1" cap="small" dirty="0" smtClean="0">
                <a:solidFill>
                  <a:schemeClr val="tx2"/>
                </a:solidFill>
              </a:rPr>
              <a:t>Actuators</a:t>
            </a:r>
          </a:p>
          <a:p>
            <a:pPr lvl="1"/>
            <a:r>
              <a:rPr lang="en-US" sz="2000" dirty="0" smtClean="0"/>
              <a:t>700W DC Drive Motor</a:t>
            </a:r>
          </a:p>
          <a:p>
            <a:pPr lvl="1"/>
            <a:r>
              <a:rPr lang="en-US" sz="2000" dirty="0" smtClean="0"/>
              <a:t>1200 </a:t>
            </a:r>
            <a:r>
              <a:rPr lang="en-US" sz="2000" dirty="0" err="1" smtClean="0"/>
              <a:t>oz</a:t>
            </a:r>
            <a:r>
              <a:rPr lang="en-US" sz="2000" dirty="0" smtClean="0"/>
              <a:t>-in Stepper Motor</a:t>
            </a:r>
            <a:endParaRPr lang="en-US" sz="2000" b="1" cap="small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20103"/>
          <a:stretch/>
        </p:blipFill>
        <p:spPr bwMode="auto">
          <a:xfrm>
            <a:off x="1790700" y="425996"/>
            <a:ext cx="5562600" cy="60060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</p:pic>
      <p:cxnSp>
        <p:nvCxnSpPr>
          <p:cNvPr id="56" name="Straight Arrow Connector 55"/>
          <p:cNvCxnSpPr/>
          <p:nvPr/>
        </p:nvCxnSpPr>
        <p:spPr>
          <a:xfrm>
            <a:off x="1447800" y="4191000"/>
            <a:ext cx="4572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447800" y="3722132"/>
            <a:ext cx="0" cy="4688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smtClean="0">
                <a:latin typeface="Stencil" pitchFamily="82" charset="0"/>
              </a:rPr>
              <a:t>Control system</a:t>
            </a:r>
            <a:endParaRPr lang="en-US" sz="4400" u="sng" dirty="0">
              <a:latin typeface="Stencil" pitchFamily="8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200" y="2819400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733800" y="2819400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0" y="1905000"/>
            <a:ext cx="0" cy="533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1905000"/>
            <a:ext cx="12954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1905000"/>
            <a:ext cx="13716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257800" y="1905000"/>
            <a:ext cx="0" cy="889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15000" y="3200400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9400" y="4191000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33800" y="4191000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438400" y="4758154"/>
            <a:ext cx="7774" cy="34724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38400" y="5105400"/>
            <a:ext cx="17526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724400" y="5105400"/>
            <a:ext cx="9906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Content Placeholder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514600"/>
            <a:ext cx="838200" cy="64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C:\Users\BerkeleG56\Desktop\MBC05641 (300x200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590800"/>
            <a:ext cx="685800" cy="457200"/>
          </a:xfrm>
          <a:prstGeom prst="rect">
            <a:avLst/>
          </a:prstGeom>
          <a:noFill/>
        </p:spPr>
      </p:pic>
      <p:pic>
        <p:nvPicPr>
          <p:cNvPr id="33" name="Picture 6" descr="C:\Users\BerkeleG56\Desktop\34Y65314 (100x100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2438400"/>
            <a:ext cx="685800" cy="685800"/>
          </a:xfrm>
          <a:prstGeom prst="rect">
            <a:avLst/>
          </a:prstGeom>
          <a:noFill/>
        </p:spPr>
      </p:pic>
      <p:pic>
        <p:nvPicPr>
          <p:cNvPr id="34" name="Picture 11" descr="http://i00.i.aliimg.com/photo/350021397/encoder.sum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1600200"/>
            <a:ext cx="685800" cy="500634"/>
          </a:xfrm>
          <a:prstGeom prst="rect">
            <a:avLst/>
          </a:prstGeom>
          <a:noFill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3733800"/>
            <a:ext cx="74040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8" descr="http://image.made-in-china.com/4f0j00veYQwztdnroy/DC-Motor-RS-775-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3733800"/>
            <a:ext cx="685800" cy="616515"/>
          </a:xfrm>
          <a:prstGeom prst="rect">
            <a:avLst/>
          </a:prstGeom>
          <a:noFill/>
        </p:spPr>
      </p:pic>
      <p:pic>
        <p:nvPicPr>
          <p:cNvPr id="38" name="Picture 13" descr="http://www.robotshop.com/Images/encodeur-quadrature-qme-01-lynxmotion-detai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0" y="4876800"/>
            <a:ext cx="892719" cy="533400"/>
          </a:xfrm>
          <a:prstGeom prst="rect">
            <a:avLst/>
          </a:prstGeom>
          <a:noFill/>
        </p:spPr>
      </p:pic>
      <p:cxnSp>
        <p:nvCxnSpPr>
          <p:cNvPr id="39" name="Straight Arrow Connector 38"/>
          <p:cNvCxnSpPr/>
          <p:nvPr/>
        </p:nvCxnSpPr>
        <p:spPr>
          <a:xfrm flipH="1">
            <a:off x="1905000" y="3581400"/>
            <a:ext cx="10668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715000" y="4114800"/>
            <a:ext cx="0" cy="990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0600" y="2819400"/>
            <a:ext cx="9144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57800" y="4114800"/>
            <a:ext cx="457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Content Placeholder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810000"/>
            <a:ext cx="838201" cy="64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Arrow Connector 43"/>
          <p:cNvCxnSpPr/>
          <p:nvPr/>
        </p:nvCxnSpPr>
        <p:spPr>
          <a:xfrm>
            <a:off x="5715000" y="3886200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715000" y="3886200"/>
            <a:ext cx="0" cy="2286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715000" y="2819400"/>
            <a:ext cx="0" cy="381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447800" y="2819400"/>
            <a:ext cx="4572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447800" y="2819400"/>
            <a:ext cx="0" cy="609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3194566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3155914" y="3352800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Motorcycle Dynamics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5257800" y="3581400"/>
            <a:ext cx="13716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20103"/>
          <a:stretch/>
        </p:blipFill>
        <p:spPr bwMode="auto">
          <a:xfrm>
            <a:off x="6248400" y="2590800"/>
            <a:ext cx="1676400" cy="1810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360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745</TotalTime>
  <Words>518</Words>
  <Application>Microsoft Office PowerPoint</Application>
  <PresentationFormat>On-screen Show (4:3)</PresentationFormat>
  <Paragraphs>122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Horizon</vt:lpstr>
      <vt:lpstr>Equation</vt:lpstr>
      <vt:lpstr>AutoMoto motorcycle control and stabilization</vt:lpstr>
      <vt:lpstr>Previous prototype</vt:lpstr>
      <vt:lpstr>outline</vt:lpstr>
      <vt:lpstr>Motivation &amp; objectives</vt:lpstr>
      <vt:lpstr>Theory for stabilization</vt:lpstr>
      <vt:lpstr>Theory for stabilization</vt:lpstr>
      <vt:lpstr>Uc Berkeley</vt:lpstr>
      <vt:lpstr>Prototype design</vt:lpstr>
      <vt:lpstr>Control system</vt:lpstr>
      <vt:lpstr>Mathematical model</vt:lpstr>
      <vt:lpstr>Mathematical model</vt:lpstr>
      <vt:lpstr>Mathematical Model</vt:lpstr>
      <vt:lpstr>Innovative design</vt:lpstr>
      <vt:lpstr>Innovative design</vt:lpstr>
      <vt:lpstr>MANUFACTURING</vt:lpstr>
      <vt:lpstr>testing</vt:lpstr>
      <vt:lpstr>conclusion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AutoMoto motorcycle control and stabilization</dc:title>
  <dc:creator>Gregory</dc:creator>
  <cp:lastModifiedBy>Gregory</cp:lastModifiedBy>
  <cp:revision>63</cp:revision>
  <dcterms:created xsi:type="dcterms:W3CDTF">2011-11-27T21:35:27Z</dcterms:created>
  <dcterms:modified xsi:type="dcterms:W3CDTF">2011-12-06T18:08:57Z</dcterms:modified>
</cp:coreProperties>
</file>