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4A40CDE5-8410-461B-8B18-52C39D35F5E0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9204ABAB-E405-4180-B16A-6078884D73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048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cap="small" dirty="0" err="1" smtClean="0"/>
              <a:t>AutoMoto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2700" i="1" dirty="0" smtClean="0"/>
              <a:t>Group 16</a:t>
            </a:r>
            <a:endParaRPr lang="en-US" sz="27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04553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Users\AutoMoto\Downloads\render 9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 l="11291" r="20103"/>
          <a:stretch/>
        </p:blipFill>
        <p:spPr bwMode="auto">
          <a:xfrm>
            <a:off x="3276600" y="2743200"/>
            <a:ext cx="3657600" cy="39491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14600" y="2133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cap="small" dirty="0" smtClean="0"/>
              <a:t>Gregory Berkeley &amp; Levi Lentz</a:t>
            </a:r>
            <a:endParaRPr lang="en-US" sz="2800" cap="small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85945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cap="small" dirty="0" smtClean="0"/>
              <a:t>Block Diagram Representation</a:t>
            </a:r>
            <a:endParaRPr lang="en-US" b="1" u="sng" cap="small" dirty="0"/>
          </a:p>
        </p:txBody>
      </p:sp>
      <p:sp>
        <p:nvSpPr>
          <p:cNvPr id="4" name="Oval 3"/>
          <p:cNvSpPr/>
          <p:nvPr/>
        </p:nvSpPr>
        <p:spPr>
          <a:xfrm>
            <a:off x="1143000" y="2057400"/>
            <a:ext cx="6096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10400" y="2057400"/>
            <a:ext cx="6096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057400" y="1676400"/>
            <a:ext cx="1295400" cy="12003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b="1" cap="small" dirty="0" smtClean="0"/>
              <a:t>PID Control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1676400"/>
            <a:ext cx="1143000" cy="11387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1600" b="1" cap="small" dirty="0" smtClean="0"/>
              <a:t>Bike Dynamics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114800" y="3124200"/>
            <a:ext cx="1447800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 smtClean="0"/>
          </a:p>
          <a:p>
            <a:pPr algn="ctr"/>
            <a:r>
              <a:rPr lang="en-US" b="1" cap="small" dirty="0" smtClean="0"/>
              <a:t>Sensor</a:t>
            </a:r>
          </a:p>
          <a:p>
            <a:pPr algn="ctr"/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914400" y="228600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752600" y="2286000"/>
            <a:ext cx="30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05400" y="22860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352800" y="22860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447800" y="2590800"/>
            <a:ext cx="0" cy="990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562600" y="3581400"/>
            <a:ext cx="2209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620000" y="22860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2" idx="1"/>
          </p:cNvCxnSpPr>
          <p:nvPr/>
        </p:nvCxnSpPr>
        <p:spPr>
          <a:xfrm>
            <a:off x="1447800" y="3581400"/>
            <a:ext cx="2667000" cy="44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772400" y="2286000"/>
            <a:ext cx="0" cy="1295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7162800" y="2286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86600" y="2362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295400" y="2286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219200" y="23622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7315200" y="21336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239000" y="22098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371600" y="2514600"/>
            <a:ext cx="152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6200" y="1981200"/>
            <a:ext cx="891591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R(s)</a:t>
            </a:r>
            <a:endParaRPr lang="en-US" sz="3200" b="1" i="1" dirty="0"/>
          </a:p>
        </p:txBody>
      </p:sp>
      <p:sp>
        <p:nvSpPr>
          <p:cNvPr id="50" name="TextBox 49"/>
          <p:cNvSpPr txBox="1"/>
          <p:nvPr/>
        </p:nvSpPr>
        <p:spPr>
          <a:xfrm>
            <a:off x="8061537" y="1981200"/>
            <a:ext cx="930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b="1" i="1" dirty="0" smtClean="0"/>
              <a:t>Θ</a:t>
            </a:r>
            <a:r>
              <a:rPr lang="en-US" sz="3200" b="1" i="1" dirty="0" smtClean="0"/>
              <a:t>(s)</a:t>
            </a:r>
            <a:endParaRPr lang="en-US" sz="3200" b="1" i="1" dirty="0"/>
          </a:p>
        </p:txBody>
      </p:sp>
      <p:cxnSp>
        <p:nvCxnSpPr>
          <p:cNvPr id="51" name="Straight Arrow Connector 50"/>
          <p:cNvCxnSpPr>
            <a:endCxn id="7" idx="0"/>
          </p:cNvCxnSpPr>
          <p:nvPr/>
        </p:nvCxnSpPr>
        <p:spPr>
          <a:xfrm>
            <a:off x="7315200" y="1600200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10400" y="1066800"/>
            <a:ext cx="914033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D(s)</a:t>
            </a:r>
            <a:endParaRPr lang="en-US" sz="32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3733800" y="1752600"/>
            <a:ext cx="1371600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1400" b="1" cap="small" dirty="0" smtClean="0"/>
              <a:t>Controlling Actuator</a:t>
            </a:r>
          </a:p>
          <a:p>
            <a:pPr algn="ctr"/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6629400" y="22860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1295400" y="4495800"/>
          <a:ext cx="7620000" cy="16764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10000"/>
                <a:gridCol w="3810000"/>
              </a:tblGrid>
              <a:tr h="48370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Certainties 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Uncertainties</a:t>
                      </a:r>
                      <a:endParaRPr lang="en-US" sz="2000" dirty="0"/>
                    </a:p>
                  </a:txBody>
                  <a:tcPr/>
                </a:tc>
              </a:tr>
              <a:tr h="119269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Modeling Bike Dynamics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Response and Gain</a:t>
                      </a:r>
                      <a:r>
                        <a:rPr lang="en-US" sz="2000" baseline="0" dirty="0" smtClean="0"/>
                        <a:t> of Sensor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Gains for PID Control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 Controlling Actuator Design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685800"/>
            <a:ext cx="8153400" cy="6168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-228600"/>
            <a:ext cx="4267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Previous Design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Advice: Professors, Colleagues, and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48006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dirty="0" smtClean="0"/>
              <a:t>Suggestions of Current Design</a:t>
            </a:r>
          </a:p>
          <a:p>
            <a:pPr>
              <a:spcAft>
                <a:spcPts val="1000"/>
              </a:spcAft>
              <a:buNone/>
            </a:pPr>
            <a:endParaRPr lang="en-US" sz="1200" dirty="0" smtClean="0"/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Professor George Mansfield </a:t>
            </a:r>
            <a:r>
              <a:rPr lang="en-US" sz="2000" i="1" dirty="0" smtClean="0">
                <a:solidFill>
                  <a:schemeClr val="accent3"/>
                </a:solidFill>
              </a:rPr>
              <a:t>MS Control Systems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Implementing sand paper and rubber wheel to simplify design.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Bode Analysis for determining PID values.</a:t>
            </a:r>
          </a:p>
          <a:p>
            <a:pPr lvl="2">
              <a:spcAft>
                <a:spcPts val="1000"/>
              </a:spcAft>
              <a:buNone/>
            </a:pPr>
            <a:endParaRPr lang="en-US" sz="1600" dirty="0" smtClean="0"/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Dr. Matthew Graham </a:t>
            </a:r>
            <a:r>
              <a:rPr lang="en-US" sz="2000" i="1" dirty="0" err="1" smtClean="0">
                <a:solidFill>
                  <a:schemeClr val="accent3"/>
                </a:solidFill>
              </a:rPr>
              <a:t>Ph.D</a:t>
            </a:r>
            <a:r>
              <a:rPr lang="en-US" sz="2000" i="1" dirty="0" smtClean="0">
                <a:solidFill>
                  <a:schemeClr val="accent3"/>
                </a:solidFill>
              </a:rPr>
              <a:t> Control Theory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Instead, using a horizontal pendulum to shift CG.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Root-Locus design techniques for PID controller.</a:t>
            </a:r>
          </a:p>
          <a:p>
            <a:pPr lvl="2"/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Advice: Professors, Colleagues, and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000"/>
              </a:spcAft>
            </a:pPr>
            <a:r>
              <a:rPr lang="en-US" dirty="0" smtClean="0"/>
              <a:t>Suggestions of Other Designs</a:t>
            </a:r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Dr. Key Moon </a:t>
            </a:r>
            <a:r>
              <a:rPr lang="en-US" sz="2000" i="1" dirty="0" smtClean="0">
                <a:solidFill>
                  <a:schemeClr val="accent3"/>
                </a:solidFill>
              </a:rPr>
              <a:t>Specializes in Mechatronics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Using front wheel manipulation as primary control system.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Extruding a rod from the frame with training wheels for mechanical safety.</a:t>
            </a:r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Steve McFadden and Others </a:t>
            </a:r>
            <a:r>
              <a:rPr lang="en-US" sz="2000" i="1" dirty="0" smtClean="0">
                <a:solidFill>
                  <a:schemeClr val="accent3"/>
                </a:solidFill>
              </a:rPr>
              <a:t>ME Students</a:t>
            </a:r>
            <a:endParaRPr lang="en-US" sz="2000" b="1" dirty="0" smtClean="0">
              <a:solidFill>
                <a:schemeClr val="accent3"/>
              </a:solidFill>
            </a:endParaRP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Implementing a gyroscope to achieve stability.</a:t>
            </a:r>
          </a:p>
          <a:p>
            <a:pPr lvl="3">
              <a:spcAft>
                <a:spcPts val="1000"/>
              </a:spcAft>
            </a:pPr>
            <a:r>
              <a:rPr lang="en-US" sz="1500" dirty="0" smtClean="0"/>
              <a:t>A robust design but would require a lot of power/torque</a:t>
            </a:r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Gunnar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b="1" dirty="0" err="1" smtClean="0">
                <a:solidFill>
                  <a:schemeClr val="accent3"/>
                </a:solidFill>
              </a:rPr>
              <a:t>Ristroph</a:t>
            </a:r>
            <a:r>
              <a:rPr lang="en-US" sz="2000" dirty="0" smtClean="0">
                <a:solidFill>
                  <a:schemeClr val="accent3"/>
                </a:solidFill>
              </a:rPr>
              <a:t> </a:t>
            </a:r>
            <a:r>
              <a:rPr lang="en-US" sz="2000" i="1" dirty="0" smtClean="0">
                <a:solidFill>
                  <a:schemeClr val="accent3"/>
                </a:solidFill>
              </a:rPr>
              <a:t>IJK Controls</a:t>
            </a:r>
            <a:endParaRPr lang="en-US" sz="1600" dirty="0" smtClean="0">
              <a:solidFill>
                <a:schemeClr val="accent3"/>
              </a:solidFill>
            </a:endParaRP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Also suggested front wheel manipulation.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Suggested types of sensors and software recommendations (AVR Studio)</a:t>
            </a:r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John Berkeley </a:t>
            </a:r>
            <a:r>
              <a:rPr lang="en-US" sz="2000" i="1" dirty="0" smtClean="0">
                <a:solidFill>
                  <a:schemeClr val="accent3"/>
                </a:solidFill>
              </a:rPr>
              <a:t>PE </a:t>
            </a:r>
            <a:r>
              <a:rPr lang="en-US" sz="2000" i="1" dirty="0" err="1" smtClean="0">
                <a:solidFill>
                  <a:schemeClr val="accent3"/>
                </a:solidFill>
              </a:rPr>
              <a:t>Otte</a:t>
            </a:r>
            <a:r>
              <a:rPr lang="en-US" sz="2000" i="1" dirty="0" smtClean="0">
                <a:solidFill>
                  <a:schemeClr val="accent3"/>
                </a:solidFill>
              </a:rPr>
              <a:t>-Berkeley Group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Also suggested front wheel manipulation.</a:t>
            </a:r>
          </a:p>
          <a:p>
            <a:pPr lvl="1">
              <a:spcAft>
                <a:spcPts val="1000"/>
              </a:spcAft>
            </a:pPr>
            <a:r>
              <a:rPr lang="en-US" sz="2000" b="1" dirty="0" smtClean="0">
                <a:solidFill>
                  <a:schemeClr val="accent3"/>
                </a:solidFill>
              </a:rPr>
              <a:t>Dr. </a:t>
            </a:r>
            <a:r>
              <a:rPr lang="en-US" sz="2000" b="1" dirty="0" err="1" smtClean="0">
                <a:solidFill>
                  <a:schemeClr val="accent3"/>
                </a:solidFill>
              </a:rPr>
              <a:t>Morteza</a:t>
            </a:r>
            <a:r>
              <a:rPr lang="en-US" sz="2000" b="1" dirty="0" smtClean="0">
                <a:solidFill>
                  <a:schemeClr val="accent3"/>
                </a:solidFill>
              </a:rPr>
              <a:t> </a:t>
            </a:r>
            <a:r>
              <a:rPr lang="en-US" sz="2000" b="1" dirty="0" err="1" smtClean="0">
                <a:solidFill>
                  <a:schemeClr val="accent3"/>
                </a:solidFill>
              </a:rPr>
              <a:t>Mehrabadi</a:t>
            </a:r>
            <a:r>
              <a:rPr lang="en-US" sz="2000" b="1" dirty="0" smtClean="0">
                <a:solidFill>
                  <a:schemeClr val="accent3"/>
                </a:solidFill>
              </a:rPr>
              <a:t> </a:t>
            </a:r>
            <a:r>
              <a:rPr lang="en-US" sz="2000" i="1" dirty="0" err="1" smtClean="0">
                <a:solidFill>
                  <a:schemeClr val="accent3"/>
                </a:solidFill>
              </a:rPr>
              <a:t>Ph.D</a:t>
            </a:r>
            <a:r>
              <a:rPr lang="en-US" sz="2000" i="1" dirty="0" smtClean="0">
                <a:solidFill>
                  <a:schemeClr val="accent3"/>
                </a:solidFill>
              </a:rPr>
              <a:t> Mechanical Engineering</a:t>
            </a:r>
          </a:p>
          <a:p>
            <a:pPr lvl="2">
              <a:spcAft>
                <a:spcPts val="1000"/>
              </a:spcAft>
            </a:pPr>
            <a:r>
              <a:rPr lang="en-US" sz="1600" dirty="0" smtClean="0"/>
              <a:t>Listen to Dr. Moon</a:t>
            </a:r>
          </a:p>
          <a:p>
            <a:pPr lvl="2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 Early, Fail Often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Abandoning the pendulum design</a:t>
            </a:r>
          </a:p>
          <a:p>
            <a:pPr lvl="1"/>
            <a:r>
              <a:rPr lang="en-US" dirty="0" smtClean="0"/>
              <a:t>Problems include</a:t>
            </a:r>
          </a:p>
          <a:p>
            <a:pPr lvl="2"/>
            <a:r>
              <a:rPr lang="en-US" dirty="0" smtClean="0"/>
              <a:t>Reaction forces</a:t>
            </a:r>
          </a:p>
          <a:p>
            <a:pPr lvl="2"/>
            <a:r>
              <a:rPr lang="en-US" dirty="0" smtClean="0"/>
              <a:t>Control opposite of theory</a:t>
            </a:r>
          </a:p>
          <a:p>
            <a:pPr lvl="2"/>
            <a:r>
              <a:rPr lang="en-US" dirty="0" smtClean="0"/>
              <a:t>Response time</a:t>
            </a:r>
          </a:p>
          <a:p>
            <a:pPr lvl="1"/>
            <a:r>
              <a:rPr lang="en-US" dirty="0" smtClean="0"/>
              <a:t>Instead focusing on other designs, primarily:</a:t>
            </a:r>
          </a:p>
          <a:p>
            <a:pPr lvl="2"/>
            <a:r>
              <a:rPr lang="en-US" dirty="0" smtClean="0"/>
              <a:t>Only front wheel manipulation</a:t>
            </a:r>
          </a:p>
          <a:p>
            <a:pPr lvl="2"/>
            <a:r>
              <a:rPr lang="en-US" dirty="0" smtClean="0"/>
              <a:t>Gyroscope</a:t>
            </a: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5875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Goals for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CG</a:t>
            </a:r>
          </a:p>
          <a:p>
            <a:pPr lvl="1"/>
            <a:r>
              <a:rPr lang="en-US" dirty="0" smtClean="0"/>
              <a:t>Rig to suspend bike</a:t>
            </a:r>
          </a:p>
          <a:p>
            <a:pPr lvl="1"/>
            <a:r>
              <a:rPr lang="en-US" dirty="0" smtClean="0"/>
              <a:t>Intersecting line method</a:t>
            </a:r>
          </a:p>
          <a:p>
            <a:r>
              <a:rPr lang="en-US" dirty="0" smtClean="0"/>
              <a:t>Guess and Check</a:t>
            </a:r>
          </a:p>
          <a:p>
            <a:pPr lvl="1"/>
            <a:r>
              <a:rPr lang="en-US" dirty="0" smtClean="0"/>
              <a:t>Dynamics of machine are not well defined</a:t>
            </a:r>
          </a:p>
          <a:p>
            <a:pPr lvl="1"/>
            <a:r>
              <a:rPr lang="en-US" dirty="0" smtClean="0"/>
              <a:t>Determine if controller redesign is necessary</a:t>
            </a:r>
          </a:p>
          <a:p>
            <a:pPr lvl="2"/>
            <a:r>
              <a:rPr lang="en-US" dirty="0" smtClean="0"/>
              <a:t>Faster response time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27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Finalized design</a:t>
            </a:r>
          </a:p>
          <a:p>
            <a:pPr lvl="1"/>
            <a:r>
              <a:rPr lang="en-US" dirty="0" smtClean="0"/>
              <a:t>Decision on Gyroscope design</a:t>
            </a:r>
          </a:p>
          <a:p>
            <a:pPr lvl="1"/>
            <a:r>
              <a:rPr lang="en-US" dirty="0" smtClean="0"/>
              <a:t>Rework electronic to get it to turn on</a:t>
            </a:r>
          </a:p>
          <a:p>
            <a:pPr lvl="1"/>
            <a:r>
              <a:rPr lang="en-US" dirty="0" smtClean="0"/>
              <a:t>Examine current state of data logging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15868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2590800"/>
            <a:ext cx="29718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254230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</TotalTime>
  <Words>319</Words>
  <Application>Microsoft Office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AutoMoto Group 16</vt:lpstr>
      <vt:lpstr>Block Diagram Representation</vt:lpstr>
      <vt:lpstr>Previous Design</vt:lpstr>
      <vt:lpstr>Advice: Professors, Colleagues, and Professionals</vt:lpstr>
      <vt:lpstr>Advice: Professors, Colleagues, and Professionals</vt:lpstr>
      <vt:lpstr>Fail Early, Fail Often</vt:lpstr>
      <vt:lpstr>Revised Goals for Semester</vt:lpstr>
      <vt:lpstr>Next Week</vt:lpstr>
      <vt:lpstr>Questions?</vt:lpstr>
    </vt:vector>
  </TitlesOfParts>
  <Company>College of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16</dc:title>
  <dc:creator>levi</dc:creator>
  <cp:lastModifiedBy>Greg Berkeley</cp:lastModifiedBy>
  <cp:revision>6</cp:revision>
  <dcterms:created xsi:type="dcterms:W3CDTF">2011-12-01T22:29:52Z</dcterms:created>
  <dcterms:modified xsi:type="dcterms:W3CDTF">2011-12-01T22:30:19Z</dcterms:modified>
</cp:coreProperties>
</file>