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embeddings/Microsoft_Equation16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embeddings/Microsoft_Equation10.bin" ContentType="application/vnd.openxmlformats-officedocument.oleObject"/>
  <Override PartName="/ppt/embeddings/Microsoft_Equation5.bin" ContentType="application/vnd.openxmlformats-officedocument.oleObject"/>
  <Override PartName="/ppt/embeddings/Microsoft_Equation7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4" Type="http://schemas.openxmlformats.org/officeDocument/2006/relationships/image" Target="../media/image21.wmf"/><Relationship Id="rId4" Type="http://schemas.openxmlformats.org/officeDocument/2006/relationships/image" Target="../media/image11.wmf"/><Relationship Id="rId7" Type="http://schemas.openxmlformats.org/officeDocument/2006/relationships/image" Target="../media/image14.wmf"/><Relationship Id="rId11" Type="http://schemas.openxmlformats.org/officeDocument/2006/relationships/image" Target="../media/image18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0" Type="http://schemas.openxmlformats.org/officeDocument/2006/relationships/image" Target="../media/image17.wmf"/><Relationship Id="rId5" Type="http://schemas.openxmlformats.org/officeDocument/2006/relationships/image" Target="../media/image12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9" Type="http://schemas.openxmlformats.org/officeDocument/2006/relationships/image" Target="../media/image16.wmf"/><Relationship Id="rId3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A732062-D9BA-4398-AFC0-9A55DF9DE260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4BEAD08-0358-4D71-B250-63F595144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6.bin"/><Relationship Id="rId11" Type="http://schemas.openxmlformats.org/officeDocument/2006/relationships/oleObject" Target="../embeddings/Microsoft_Equation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quation5.bin"/><Relationship Id="rId16" Type="http://schemas.openxmlformats.org/officeDocument/2006/relationships/oleObject" Target="../embeddings/Microsoft_Equation15.bin"/><Relationship Id="rId8" Type="http://schemas.openxmlformats.org/officeDocument/2006/relationships/oleObject" Target="../embeddings/Microsoft_Equation7.bin"/><Relationship Id="rId13" Type="http://schemas.openxmlformats.org/officeDocument/2006/relationships/oleObject" Target="../embeddings/Microsoft_Equation12.bin"/><Relationship Id="rId10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4.bin"/><Relationship Id="rId15" Type="http://schemas.openxmlformats.org/officeDocument/2006/relationships/oleObject" Target="../embeddings/Microsoft_Equation14.bin"/><Relationship Id="rId12" Type="http://schemas.openxmlformats.org/officeDocument/2006/relationships/oleObject" Target="../embeddings/Microsoft_Equation11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8.bin"/><Relationship Id="rId3" Type="http://schemas.openxmlformats.org/officeDocument/2006/relationships/oleObject" Target="../embeddings/Microsoft_Equation2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4" Type="http://schemas.openxmlformats.org/officeDocument/2006/relationships/image" Target="../media/image26.png"/><Relationship Id="rId10" Type="http://schemas.openxmlformats.org/officeDocument/2006/relationships/image" Target="../media/image32.png"/><Relationship Id="rId5" Type="http://schemas.openxmlformats.org/officeDocument/2006/relationships/image" Target="../media/image27.jpeg"/><Relationship Id="rId7" Type="http://schemas.openxmlformats.org/officeDocument/2006/relationships/image" Target="../media/image29.jpe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9" Type="http://schemas.openxmlformats.org/officeDocument/2006/relationships/image" Target="../media/image31.jpeg"/><Relationship Id="rId3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AUTOMOTO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371600"/>
            <a:ext cx="662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3"/>
                </a:solidFill>
              </a:rPr>
              <a:t>Motorcycle Controls and Stabilization</a:t>
            </a:r>
            <a:endParaRPr lang="en-US" sz="3600" i="1" dirty="0">
              <a:solidFill>
                <a:schemeClr val="accent3"/>
              </a:solidFill>
            </a:endParaRPr>
          </a:p>
        </p:txBody>
      </p:sp>
      <p:pic>
        <p:nvPicPr>
          <p:cNvPr id="9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1291" r="20103"/>
          <a:stretch/>
        </p:blipFill>
        <p:spPr bwMode="auto">
          <a:xfrm flipH="1">
            <a:off x="5257800" y="2908844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0" y="1981200"/>
            <a:ext cx="4022961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 smtClean="0"/>
              <a:t>Presented by</a:t>
            </a:r>
          </a:p>
          <a:p>
            <a:pPr algn="ctr"/>
            <a:r>
              <a:rPr lang="en-US" sz="2400" dirty="0" smtClean="0"/>
              <a:t>Gregory Berkeley &amp; Levi Lentz</a:t>
            </a:r>
            <a:endParaRPr lang="en-US" sz="2400" dirty="0"/>
          </a:p>
        </p:txBody>
      </p:sp>
      <p:pic>
        <p:nvPicPr>
          <p:cNvPr id="11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1291" r="20103"/>
          <a:stretch/>
        </p:blipFill>
        <p:spPr bwMode="auto">
          <a:xfrm>
            <a:off x="1295400" y="2908844"/>
            <a:ext cx="3657600" cy="394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200" y="6096000"/>
            <a:ext cx="3988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Poster Presentation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7498080" cy="4800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4800600"/>
          </a:xfrm>
        </p:spPr>
        <p:txBody>
          <a:bodyPr/>
          <a:lstStyle/>
          <a:p>
            <a:pPr marL="596646" indent="-514350">
              <a:spcAft>
                <a:spcPts val="1000"/>
              </a:spcAft>
              <a:buAutoNum type="arabicPeriod"/>
            </a:pPr>
            <a:r>
              <a:rPr lang="en-US" dirty="0" smtClean="0"/>
              <a:t>Motivation and Objectives</a:t>
            </a:r>
          </a:p>
          <a:p>
            <a:pPr marL="596646" indent="-514350">
              <a:spcAft>
                <a:spcPts val="1000"/>
              </a:spcAft>
              <a:buAutoNum type="arabicPeriod"/>
            </a:pPr>
            <a:r>
              <a:rPr lang="en-US" dirty="0" smtClean="0"/>
              <a:t>Prototype Design</a:t>
            </a:r>
          </a:p>
          <a:p>
            <a:pPr marL="596646" indent="-514350">
              <a:spcAft>
                <a:spcPts val="1000"/>
              </a:spcAft>
              <a:buAutoNum type="arabicPeriod"/>
            </a:pPr>
            <a:r>
              <a:rPr lang="en-US" dirty="0" smtClean="0"/>
              <a:t>Mechanical Design: Stability Wheels</a:t>
            </a:r>
          </a:p>
          <a:p>
            <a:pPr marL="596646" indent="-514350">
              <a:spcAft>
                <a:spcPts val="1000"/>
              </a:spcAft>
              <a:buAutoNum type="arabicPeriod"/>
            </a:pPr>
            <a:r>
              <a:rPr lang="en-US" dirty="0" smtClean="0"/>
              <a:t>Mathematical Model</a:t>
            </a:r>
          </a:p>
          <a:p>
            <a:pPr marL="596646" indent="-514350">
              <a:spcAft>
                <a:spcPts val="1000"/>
              </a:spcAft>
              <a:buAutoNum type="arabicPeriod"/>
            </a:pPr>
            <a:r>
              <a:rPr lang="en-US" dirty="0" smtClean="0"/>
              <a:t>Control System Diagram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Study the behavior of motorcycle dynamics and achieve a method for stability for unmanned vehicles.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Present a sophisticated approach of feedback control theory to further develop an understanding of an autonomous motorcycle.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</a:rPr>
              <a:t>Objectives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Develop current design to perform at desirable stability criterion.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Add low-speed stability wheels to help prevent rolling instabilities (more later).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Reprogram microcontrollers for better response of control actuators.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Prototype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Stepper controlled front wheel provides corrective torque to maintain a stable position.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Inertial sensor measures lean angles and feedback to microcontrollers.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Low center of gravity vehicle provides less resistance to corrective torques.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Actuated stabilizing wheels to help prevent roll disturbances at low speeds.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Mechanical Design: </a:t>
            </a:r>
            <a:br>
              <a:rPr lang="en-US" dirty="0" smtClean="0"/>
            </a:br>
            <a:r>
              <a:rPr lang="en-US" dirty="0" smtClean="0"/>
              <a:t>Low Speed Stabilizing Wheels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0726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Mathematical Model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31539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2200275" cy="27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524000"/>
            <a:ext cx="99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4800600"/>
          <a:ext cx="4419600" cy="935037"/>
        </p:xfrm>
        <a:graphic>
          <a:graphicData uri="http://schemas.openxmlformats.org/presentationml/2006/ole">
            <p:oleObj spid="_x0000_s1026" name="Equation" r:id="rId6" imgW="19810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Equations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524000" y="1295400"/>
          <a:ext cx="1625600" cy="1028700"/>
        </p:xfrm>
        <a:graphic>
          <a:graphicData uri="http://schemas.openxmlformats.org/presentationml/2006/ole">
            <p:oleObj spid="_x0000_s2050" name="Equation" r:id="rId3" imgW="1625400" imgH="102852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52800" y="1295400"/>
          <a:ext cx="2438400" cy="496711"/>
        </p:xfrm>
        <a:graphic>
          <a:graphicData uri="http://schemas.openxmlformats.org/presentationml/2006/ole">
            <p:oleObj spid="_x0000_s2051" name="Equation" r:id="rId4" imgW="2057400" imgH="4190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00400" y="1905000"/>
          <a:ext cx="2438400" cy="465128"/>
        </p:xfrm>
        <a:graphic>
          <a:graphicData uri="http://schemas.openxmlformats.org/presentationml/2006/ole">
            <p:oleObj spid="_x0000_s2052" name="Equation" r:id="rId5" imgW="2197080" imgH="419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324600" y="1295400"/>
          <a:ext cx="1143000" cy="361863"/>
        </p:xfrm>
        <a:graphic>
          <a:graphicData uri="http://schemas.openxmlformats.org/presentationml/2006/ole">
            <p:oleObj spid="_x0000_s2053" name="Equation" r:id="rId6" imgW="761760" imgH="24120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172200" y="1828800"/>
          <a:ext cx="1283246" cy="304800"/>
        </p:xfrm>
        <a:graphic>
          <a:graphicData uri="http://schemas.openxmlformats.org/presentationml/2006/ole">
            <p:oleObj spid="_x0000_s2054" name="Equation" r:id="rId7" imgW="1015920" imgH="2412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352800" y="2438400"/>
          <a:ext cx="1295400" cy="704573"/>
        </p:xfrm>
        <a:graphic>
          <a:graphicData uri="http://schemas.openxmlformats.org/presentationml/2006/ole">
            <p:oleObj spid="_x0000_s2055" name="Equation" r:id="rId8" imgW="723600" imgH="3934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600200" y="2514600"/>
          <a:ext cx="1374775" cy="589189"/>
        </p:xfrm>
        <a:graphic>
          <a:graphicData uri="http://schemas.openxmlformats.org/presentationml/2006/ole">
            <p:oleObj spid="_x0000_s2056" name="Equation" r:id="rId9" imgW="977760" imgH="41904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953000" y="2590800"/>
          <a:ext cx="2743200" cy="457200"/>
        </p:xfrm>
        <a:graphic>
          <a:graphicData uri="http://schemas.openxmlformats.org/presentationml/2006/ole">
            <p:oleObj spid="_x0000_s2057" name="Equation" r:id="rId10" imgW="1447560" imgH="24120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524000" y="3200400"/>
          <a:ext cx="4038600" cy="590175"/>
        </p:xfrm>
        <a:graphic>
          <a:graphicData uri="http://schemas.openxmlformats.org/presentationml/2006/ole">
            <p:oleObj spid="_x0000_s2058" name="Equation" r:id="rId11" imgW="3301920" imgH="48240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791200" y="3124200"/>
          <a:ext cx="2514600" cy="911888"/>
        </p:xfrm>
        <a:graphic>
          <a:graphicData uri="http://schemas.openxmlformats.org/presentationml/2006/ole">
            <p:oleObj spid="_x0000_s2059" name="Equation" r:id="rId12" imgW="2311200" imgH="838080" progId="Equation.3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600200" y="3962400"/>
          <a:ext cx="2487320" cy="533400"/>
        </p:xfrm>
        <a:graphic>
          <a:graphicData uri="http://schemas.openxmlformats.org/presentationml/2006/ole">
            <p:oleObj spid="_x0000_s2060" name="Equation" r:id="rId13" imgW="2070000" imgH="44424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724400" y="3962400"/>
          <a:ext cx="1371600" cy="574635"/>
        </p:xfrm>
        <a:graphic>
          <a:graphicData uri="http://schemas.openxmlformats.org/presentationml/2006/ole">
            <p:oleObj spid="_x0000_s2061" name="Equation" r:id="rId14" imgW="939600" imgH="393480" progId="Equation.3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743200" y="4648200"/>
          <a:ext cx="4732565" cy="609600"/>
        </p:xfrm>
        <a:graphic>
          <a:graphicData uri="http://schemas.openxmlformats.org/presentationml/2006/ole">
            <p:oleObj spid="_x0000_s2062" name="Equation" r:id="rId15" imgW="3746160" imgH="482400" progId="Equation.3">
              <p:embed/>
            </p:oleObj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819400" y="5410200"/>
          <a:ext cx="4329386" cy="1219200"/>
        </p:xfrm>
        <a:graphic>
          <a:graphicData uri="http://schemas.openxmlformats.org/presentationml/2006/ole">
            <p:oleObj spid="_x0000_s2063" name="Equation" r:id="rId16" imgW="3517560" imgH="99036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2590800" y="5334000"/>
            <a:ext cx="4876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Critical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Velocity where you can ride a bike with no hands.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Root Locus at V = 5 m/s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2590800"/>
          <a:ext cx="4159250" cy="660400"/>
        </p:xfrm>
        <a:graphic>
          <a:graphicData uri="http://schemas.openxmlformats.org/presentationml/2006/ole">
            <p:oleObj spid="_x0000_s3074" name="Equation" r:id="rId3" imgW="1600200" imgH="253800" progId="Equation.3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343400"/>
            <a:ext cx="3048000" cy="2280537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Control System Diagram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34571" y="2695419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25171" y="2695419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53571" y="2009619"/>
            <a:ext cx="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3571" y="2009619"/>
            <a:ext cx="990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77571" y="2009619"/>
            <a:ext cx="990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68171" y="2009619"/>
            <a:ext cx="8467" cy="660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06371" y="3076419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58171" y="3533619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Inclination Sensor</a:t>
            </a:r>
          </a:p>
          <a:p>
            <a:pPr algn="ctr"/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ArduIMU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V2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3171" y="2924019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Step Motor Driver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AA MBC05641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3771" y="2924019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1700 oz-in Step Motor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AA 34Y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5571" y="2162019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Feedback Encoder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AA 34Y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171" y="3000219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Steering Microcontroller</a:t>
            </a:r>
          </a:p>
          <a:p>
            <a:pPr algn="ctr"/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Uno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10771" y="4067019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25171" y="4067019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9" idx="2"/>
          </p:cNvCxnSpPr>
          <p:nvPr/>
        </p:nvCxnSpPr>
        <p:spPr>
          <a:xfrm flipV="1">
            <a:off x="2729771" y="4634173"/>
            <a:ext cx="7774" cy="3472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29771" y="4981419"/>
            <a:ext cx="1219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863371" y="4981419"/>
            <a:ext cx="1143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29771" y="4981419"/>
            <a:ext cx="0" cy="457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29771" y="5438619"/>
            <a:ext cx="25146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9171" y="5438619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5571" y="4219419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Speed Controller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SPD-36500B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1145" y="4219419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700W DC Motor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JX My1070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8971" y="5057619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Feedback Tachometer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JX My1070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3362" y="574341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Training Wheels</a:t>
            </a:r>
          </a:p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Manufactured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15971" y="5133819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Ascend/Descend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Wheels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6371" y="429561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Drive Microcontroller</a:t>
            </a:r>
          </a:p>
          <a:p>
            <a:pPr algn="ctr"/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Uno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571" y="2390619"/>
            <a:ext cx="838200" cy="64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:\Users\BerkeleG56\Desktop\MBC05641 (300x20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571" y="2466819"/>
            <a:ext cx="685800" cy="457200"/>
          </a:xfrm>
          <a:prstGeom prst="rect">
            <a:avLst/>
          </a:prstGeom>
          <a:noFill/>
        </p:spPr>
      </p:pic>
      <p:pic>
        <p:nvPicPr>
          <p:cNvPr id="32" name="Picture 6" descr="C:\Users\BerkeleG56\Desktop\34Y65314 (100x10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171" y="2314419"/>
            <a:ext cx="685800" cy="685800"/>
          </a:xfrm>
          <a:prstGeom prst="rect">
            <a:avLst/>
          </a:prstGeom>
          <a:noFill/>
        </p:spPr>
      </p:pic>
      <p:pic>
        <p:nvPicPr>
          <p:cNvPr id="33" name="Picture 11" descr="http://i00.i.aliimg.com/photo/350021397/encoder.su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771" y="1704819"/>
            <a:ext cx="685800" cy="500634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771" y="3609819"/>
            <a:ext cx="74040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image.made-in-china.com/4f0j00veYQwztdnroy/DC-Motor-RS-775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4771" y="3609819"/>
            <a:ext cx="685800" cy="616515"/>
          </a:xfrm>
          <a:prstGeom prst="rect">
            <a:avLst/>
          </a:prstGeom>
          <a:noFill/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4371" y="5057619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 descr="http://www.robotshop.com/Images/encodeur-quadrature-qme-01-lynxmotion-det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8971" y="4524219"/>
            <a:ext cx="892719" cy="533400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/>
          <p:nvPr/>
        </p:nvCxnSpPr>
        <p:spPr>
          <a:xfrm flipH="1">
            <a:off x="2196371" y="3457419"/>
            <a:ext cx="10668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06371" y="3990819"/>
            <a:ext cx="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91971" y="2695419"/>
            <a:ext cx="914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49171" y="3990819"/>
            <a:ext cx="457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571" y="3686019"/>
            <a:ext cx="838201" cy="64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6006371" y="3762219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006371" y="3762219"/>
            <a:ext cx="0" cy="228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006371" y="2695419"/>
            <a:ext cx="0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39171" y="2695419"/>
            <a:ext cx="4572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39171" y="4067019"/>
            <a:ext cx="4572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39171" y="2695419"/>
            <a:ext cx="0" cy="609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739171" y="3914619"/>
            <a:ext cx="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4371" y="2847819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3317442" y="322881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Motorcycle Dynamics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549171" y="3457419"/>
            <a:ext cx="137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314575" cy="219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>
            <a:off x="1905000" y="6324600"/>
            <a:ext cx="657225" cy="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</p:spPr>
      </p:cxn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905000" y="5934075"/>
            <a:ext cx="1597025" cy="204787"/>
            <a:chOff x="120839836" y="112334722"/>
            <a:chExt cx="1597641" cy="204717"/>
          </a:xfrm>
        </p:grpSpPr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120839836" y="112446606"/>
              <a:ext cx="657225" cy="0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</p:cxn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21509430" y="112334722"/>
              <a:ext cx="928047" cy="20471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Feedback Signal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65400" y="6184900"/>
            <a:ext cx="928688" cy="2047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Actuating Signal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248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Solstice</vt:lpstr>
      <vt:lpstr>Equation</vt:lpstr>
      <vt:lpstr>Slide 1</vt:lpstr>
      <vt:lpstr>Outline</vt:lpstr>
      <vt:lpstr>Motivation &amp; Objectives</vt:lpstr>
      <vt:lpstr>Prototype Design</vt:lpstr>
      <vt:lpstr>Mechanical Design:  Low Speed Stabilizing Wheels</vt:lpstr>
      <vt:lpstr>Mathematical Model</vt:lpstr>
      <vt:lpstr>Equations</vt:lpstr>
      <vt:lpstr>Critical Velocity</vt:lpstr>
      <vt:lpstr>Control System Diagram</vt:lpstr>
      <vt:lpstr>Slide 10</vt:lpstr>
    </vt:vector>
  </TitlesOfParts>
  <Company>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301maste</dc:creator>
  <cp:lastModifiedBy>Greg Berkeley</cp:lastModifiedBy>
  <cp:revision>1</cp:revision>
  <dcterms:created xsi:type="dcterms:W3CDTF">2011-12-01T22:26:40Z</dcterms:created>
  <dcterms:modified xsi:type="dcterms:W3CDTF">2011-12-01T22:26:58Z</dcterms:modified>
</cp:coreProperties>
</file>