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0" r:id="rId1"/>
  </p:sldMasterIdLst>
  <p:sldIdLst>
    <p:sldId id="256" r:id="rId2"/>
    <p:sldId id="262" r:id="rId3"/>
    <p:sldId id="263" r:id="rId4"/>
    <p:sldId id="264" r:id="rId5"/>
    <p:sldId id="265" r:id="rId6"/>
    <p:sldId id="257" r:id="rId7"/>
    <p:sldId id="259" r:id="rId8"/>
    <p:sldId id="260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0"/>
    </p:ext>
    <p:ext uri="{D31A062A-798A-4329-ABDD-BBA856620510}">
      <p14:defaultImageDpi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heme" Target="theme/theme1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0CDE5-8410-461B-8B18-52C39D35F5E0}" type="datetimeFigureOut">
              <a:rPr lang="en-US" smtClean="0"/>
              <a:pPr/>
              <a:t>12/1/11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4ABAB-E405-4180-B16A-6078884D73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0CDE5-8410-461B-8B18-52C39D35F5E0}" type="datetimeFigureOut">
              <a:rPr lang="en-US" smtClean="0"/>
              <a:pPr/>
              <a:t>12/1/11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4ABAB-E405-4180-B16A-6078884D73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0CDE5-8410-461B-8B18-52C39D35F5E0}" type="datetimeFigureOut">
              <a:rPr lang="en-US" smtClean="0"/>
              <a:pPr/>
              <a:t>12/1/11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4ABAB-E405-4180-B16A-6078884D73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0CDE5-8410-461B-8B18-52C39D35F5E0}" type="datetimeFigureOut">
              <a:rPr lang="en-US" smtClean="0"/>
              <a:pPr/>
              <a:t>12/1/11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4ABAB-E405-4180-B16A-6078884D73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0CDE5-8410-461B-8B18-52C39D35F5E0}" type="datetimeFigureOut">
              <a:rPr lang="en-US" smtClean="0"/>
              <a:pPr/>
              <a:t>12/1/11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4ABAB-E405-4180-B16A-6078884D73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0CDE5-8410-461B-8B18-52C39D35F5E0}" type="datetimeFigureOut">
              <a:rPr lang="en-US" smtClean="0"/>
              <a:pPr/>
              <a:t>12/1/11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4ABAB-E405-4180-B16A-6078884D73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0CDE5-8410-461B-8B18-52C39D35F5E0}" type="datetimeFigureOut">
              <a:rPr lang="en-US" smtClean="0"/>
              <a:pPr/>
              <a:t>12/1/11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4ABAB-E405-4180-B16A-6078884D73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0CDE5-8410-461B-8B18-52C39D35F5E0}" type="datetimeFigureOut">
              <a:rPr lang="en-US" smtClean="0"/>
              <a:pPr/>
              <a:t>12/1/11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4ABAB-E405-4180-B16A-6078884D73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0CDE5-8410-461B-8B18-52C39D35F5E0}" type="datetimeFigureOut">
              <a:rPr lang="en-US" smtClean="0"/>
              <a:pPr/>
              <a:t>12/1/11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4ABAB-E405-4180-B16A-6078884D73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0CDE5-8410-461B-8B18-52C39D35F5E0}" type="datetimeFigureOut">
              <a:rPr lang="en-US" smtClean="0"/>
              <a:pPr/>
              <a:t>12/1/11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4ABAB-E405-4180-B16A-6078884D73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0CDE5-8410-461B-8B18-52C39D35F5E0}" type="datetimeFigureOut">
              <a:rPr lang="en-US" smtClean="0"/>
              <a:pPr/>
              <a:t>12/1/11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4ABAB-E405-4180-B16A-6078884D73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</a:lstStyle>
          <a:p>
            <a:fld id="{4A40CDE5-8410-461B-8B18-52C39D35F5E0}" type="datetimeFigureOut">
              <a:rPr lang="en-US" smtClean="0"/>
              <a:pPr/>
              <a:t>12/1/11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fld id="{9204ABAB-E405-4180-B16A-6078884D73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304800"/>
            <a:ext cx="7406640" cy="147218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8000" cap="small" dirty="0" err="1" smtClean="0"/>
              <a:t>AutoMoto</a:t>
            </a:r>
            <a:r>
              <a:rPr lang="en-US" sz="8000" dirty="0" smtClean="0"/>
              <a:t/>
            </a:r>
            <a:br>
              <a:rPr lang="en-US" sz="8000" dirty="0" smtClean="0"/>
            </a:br>
            <a:r>
              <a:rPr lang="en-US" sz="2700" i="1" dirty="0" smtClean="0"/>
              <a:t>Group 16</a:t>
            </a:r>
            <a:endParaRPr lang="en-US" sz="27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045536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2" descr="C:\Users\AutoMoto\Downloads\render 9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 l="11291" r="20103"/>
          <a:stretch/>
        </p:blipFill>
        <p:spPr bwMode="auto">
          <a:xfrm>
            <a:off x="3276600" y="2743200"/>
            <a:ext cx="3657600" cy="39491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14600" y="2133600"/>
            <a:ext cx="563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cap="small" dirty="0" smtClean="0"/>
              <a:t>Gregory Berkeley &amp; Levi Lentz</a:t>
            </a:r>
            <a:endParaRPr lang="en-US" sz="2800" cap="small" dirty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685945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u="sng" cap="small" dirty="0" smtClean="0"/>
              <a:t>Block Diagram Representation</a:t>
            </a:r>
            <a:endParaRPr lang="en-US" b="1" u="sng" cap="small" dirty="0"/>
          </a:p>
        </p:txBody>
      </p:sp>
      <p:sp>
        <p:nvSpPr>
          <p:cNvPr id="4" name="Oval 3"/>
          <p:cNvSpPr/>
          <p:nvPr/>
        </p:nvSpPr>
        <p:spPr>
          <a:xfrm>
            <a:off x="1143000" y="2057400"/>
            <a:ext cx="609600" cy="5334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7010400" y="2057400"/>
            <a:ext cx="609600" cy="5334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057400" y="1676400"/>
            <a:ext cx="1295400" cy="120032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dirty="0" smtClean="0"/>
          </a:p>
          <a:p>
            <a:pPr algn="ctr"/>
            <a:r>
              <a:rPr lang="en-US" b="1" cap="small" dirty="0" smtClean="0"/>
              <a:t>PID Control</a:t>
            </a:r>
          </a:p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486400" y="1676400"/>
            <a:ext cx="1143000" cy="1138773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dirty="0" smtClean="0"/>
          </a:p>
          <a:p>
            <a:pPr algn="ctr"/>
            <a:r>
              <a:rPr lang="en-US" sz="1600" b="1" cap="small" dirty="0" smtClean="0"/>
              <a:t>Bike Dynamics</a:t>
            </a:r>
          </a:p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114800" y="3124200"/>
            <a:ext cx="1447800" cy="92333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dirty="0" smtClean="0"/>
          </a:p>
          <a:p>
            <a:pPr algn="ctr"/>
            <a:r>
              <a:rPr lang="en-US" b="1" cap="small" dirty="0" smtClean="0"/>
              <a:t>Sensor</a:t>
            </a:r>
          </a:p>
          <a:p>
            <a:pPr algn="ctr"/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914400" y="2286000"/>
            <a:ext cx="2286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1752600" y="2286000"/>
            <a:ext cx="3048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5105400" y="2286000"/>
            <a:ext cx="3810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352800" y="2286000"/>
            <a:ext cx="3810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1447800" y="2590800"/>
            <a:ext cx="0" cy="9906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5562600" y="3581400"/>
            <a:ext cx="22098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7620000" y="2286000"/>
            <a:ext cx="3810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endCxn id="12" idx="1"/>
          </p:cNvCxnSpPr>
          <p:nvPr/>
        </p:nvCxnSpPr>
        <p:spPr>
          <a:xfrm>
            <a:off x="1447800" y="3581400"/>
            <a:ext cx="2667000" cy="4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7772400" y="2286000"/>
            <a:ext cx="0" cy="12954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V="1">
            <a:off x="7162800" y="2286000"/>
            <a:ext cx="0" cy="1524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7086600" y="2362200"/>
            <a:ext cx="1524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1295400" y="2286000"/>
            <a:ext cx="0" cy="1524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1219200" y="2362200"/>
            <a:ext cx="1524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V="1">
            <a:off x="7315200" y="2133600"/>
            <a:ext cx="0" cy="1524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7239000" y="2209800"/>
            <a:ext cx="1524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1371600" y="2514600"/>
            <a:ext cx="1524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76200" y="1981200"/>
            <a:ext cx="891591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3200" b="1" i="1" dirty="0" smtClean="0"/>
              <a:t>R(s)</a:t>
            </a:r>
            <a:endParaRPr lang="en-US" sz="3200" b="1" i="1" dirty="0"/>
          </a:p>
        </p:txBody>
      </p:sp>
      <p:sp>
        <p:nvSpPr>
          <p:cNvPr id="50" name="TextBox 49"/>
          <p:cNvSpPr txBox="1"/>
          <p:nvPr/>
        </p:nvSpPr>
        <p:spPr>
          <a:xfrm>
            <a:off x="8061537" y="1981200"/>
            <a:ext cx="9300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3200" b="1" i="1" dirty="0" smtClean="0"/>
              <a:t>Θ</a:t>
            </a:r>
            <a:r>
              <a:rPr lang="en-US" sz="3200" b="1" i="1" dirty="0" smtClean="0"/>
              <a:t>(s)</a:t>
            </a:r>
            <a:endParaRPr lang="en-US" sz="3200" b="1" i="1" dirty="0"/>
          </a:p>
        </p:txBody>
      </p:sp>
      <p:cxnSp>
        <p:nvCxnSpPr>
          <p:cNvPr id="51" name="Straight Arrow Connector 50"/>
          <p:cNvCxnSpPr>
            <a:endCxn id="7" idx="0"/>
          </p:cNvCxnSpPr>
          <p:nvPr/>
        </p:nvCxnSpPr>
        <p:spPr>
          <a:xfrm>
            <a:off x="7315200" y="1600200"/>
            <a:ext cx="0" cy="4572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7010400" y="1066800"/>
            <a:ext cx="914033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3200" b="1" i="1" dirty="0" smtClean="0"/>
              <a:t>D(s)</a:t>
            </a:r>
            <a:endParaRPr lang="en-US" sz="3200" b="1" i="1" dirty="0"/>
          </a:p>
        </p:txBody>
      </p:sp>
      <p:sp>
        <p:nvSpPr>
          <p:cNvPr id="28" name="TextBox 27"/>
          <p:cNvSpPr txBox="1"/>
          <p:nvPr/>
        </p:nvSpPr>
        <p:spPr>
          <a:xfrm>
            <a:off x="3733800" y="1752600"/>
            <a:ext cx="1371600" cy="95410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1000" dirty="0" smtClean="0"/>
          </a:p>
          <a:p>
            <a:pPr algn="ctr"/>
            <a:r>
              <a:rPr lang="en-US" sz="1400" b="1" cap="small" dirty="0" smtClean="0"/>
              <a:t>Controlling Actuator</a:t>
            </a:r>
          </a:p>
          <a:p>
            <a:pPr algn="ctr"/>
            <a:endParaRPr lang="en-US" dirty="0"/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6629400" y="2286000"/>
            <a:ext cx="3810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9" name="Table 38"/>
          <p:cNvGraphicFramePr>
            <a:graphicFrameLocks noGrp="1"/>
          </p:cNvGraphicFramePr>
          <p:nvPr/>
        </p:nvGraphicFramePr>
        <p:xfrm>
          <a:off x="1295400" y="4495800"/>
          <a:ext cx="7620000" cy="167640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810000"/>
                <a:gridCol w="3810000"/>
              </a:tblGrid>
              <a:tr h="483704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Certainties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Uncertainties</a:t>
                      </a:r>
                      <a:endParaRPr lang="en-US" sz="2000" dirty="0"/>
                    </a:p>
                  </a:txBody>
                  <a:tcPr/>
                </a:tc>
              </a:tr>
              <a:tr h="1192696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 Modeling Bike Dynamics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endParaRPr lang="en-US" sz="200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 Response and Gain</a:t>
                      </a:r>
                      <a:r>
                        <a:rPr lang="en-US" sz="2000" baseline="0" dirty="0" smtClean="0"/>
                        <a:t> of Sensor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 Gains for PID Control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en-US" sz="200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 Controlling Actuator Design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685800"/>
            <a:ext cx="8153400" cy="6168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-228600"/>
            <a:ext cx="42672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Previous Design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Advice: Professors, Colleagues, and Professionals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676400"/>
            <a:ext cx="7498080" cy="4800600"/>
          </a:xfrm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dirty="0" smtClean="0"/>
              <a:t>Suggestions of Current Design</a:t>
            </a:r>
          </a:p>
          <a:p>
            <a:pPr>
              <a:spcAft>
                <a:spcPts val="1000"/>
              </a:spcAft>
              <a:buNone/>
            </a:pPr>
            <a:endParaRPr lang="en-US" sz="1200" dirty="0" smtClean="0"/>
          </a:p>
          <a:p>
            <a:pPr lvl="1">
              <a:spcAft>
                <a:spcPts val="1000"/>
              </a:spcAft>
            </a:pPr>
            <a:r>
              <a:rPr lang="en-US" sz="2000" b="1" dirty="0" smtClean="0">
                <a:solidFill>
                  <a:schemeClr val="accent3"/>
                </a:solidFill>
              </a:rPr>
              <a:t>Professor George Mansfield </a:t>
            </a:r>
            <a:r>
              <a:rPr lang="en-US" sz="2000" i="1" dirty="0" smtClean="0">
                <a:solidFill>
                  <a:schemeClr val="accent3"/>
                </a:solidFill>
              </a:rPr>
              <a:t>MS Control Systems</a:t>
            </a:r>
          </a:p>
          <a:p>
            <a:pPr lvl="2">
              <a:spcAft>
                <a:spcPts val="1000"/>
              </a:spcAft>
            </a:pPr>
            <a:r>
              <a:rPr lang="en-US" sz="1600" dirty="0" smtClean="0"/>
              <a:t>Implementing sand paper and rubber wheel to simplify design.</a:t>
            </a:r>
          </a:p>
          <a:p>
            <a:pPr lvl="2">
              <a:spcAft>
                <a:spcPts val="1000"/>
              </a:spcAft>
            </a:pPr>
            <a:r>
              <a:rPr lang="en-US" sz="1600" dirty="0" smtClean="0"/>
              <a:t>Bode Analysis for determining PID values.</a:t>
            </a:r>
          </a:p>
          <a:p>
            <a:pPr lvl="2">
              <a:spcAft>
                <a:spcPts val="1000"/>
              </a:spcAft>
              <a:buNone/>
            </a:pPr>
            <a:endParaRPr lang="en-US" sz="1600" dirty="0" smtClean="0"/>
          </a:p>
          <a:p>
            <a:pPr lvl="1">
              <a:spcAft>
                <a:spcPts val="1000"/>
              </a:spcAft>
            </a:pPr>
            <a:r>
              <a:rPr lang="en-US" sz="2000" b="1" dirty="0" smtClean="0">
                <a:solidFill>
                  <a:schemeClr val="accent3"/>
                </a:solidFill>
              </a:rPr>
              <a:t>Dr. Matthew Graham </a:t>
            </a:r>
            <a:r>
              <a:rPr lang="en-US" sz="2000" i="1" dirty="0" err="1" smtClean="0">
                <a:solidFill>
                  <a:schemeClr val="accent3"/>
                </a:solidFill>
              </a:rPr>
              <a:t>Ph.D</a:t>
            </a:r>
            <a:r>
              <a:rPr lang="en-US" sz="2000" i="1" dirty="0" smtClean="0">
                <a:solidFill>
                  <a:schemeClr val="accent3"/>
                </a:solidFill>
              </a:rPr>
              <a:t> Control Theory</a:t>
            </a:r>
          </a:p>
          <a:p>
            <a:pPr lvl="2">
              <a:spcAft>
                <a:spcPts val="1000"/>
              </a:spcAft>
            </a:pPr>
            <a:r>
              <a:rPr lang="en-US" sz="1600" dirty="0" smtClean="0"/>
              <a:t>Instead, using a horizontal pendulum to shift CG.</a:t>
            </a:r>
          </a:p>
          <a:p>
            <a:pPr lvl="2">
              <a:spcAft>
                <a:spcPts val="1000"/>
              </a:spcAft>
            </a:pPr>
            <a:r>
              <a:rPr lang="en-US" sz="1600" dirty="0" smtClean="0"/>
              <a:t>Root-Locus design techniques for PID controller.</a:t>
            </a:r>
          </a:p>
          <a:p>
            <a:pPr lvl="2"/>
            <a:endParaRPr lang="en-US" sz="1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Advice: Professors, Colleagues, and Professionals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8229600" cy="5105400"/>
          </a:xfrm>
        </p:spPr>
        <p:txBody>
          <a:bodyPr>
            <a:normAutofit fontScale="77500" lnSpcReduction="20000"/>
          </a:bodyPr>
          <a:lstStyle/>
          <a:p>
            <a:pPr>
              <a:spcAft>
                <a:spcPts val="1000"/>
              </a:spcAft>
            </a:pPr>
            <a:r>
              <a:rPr lang="en-US" dirty="0" smtClean="0"/>
              <a:t>Suggestions of Other Designs</a:t>
            </a:r>
          </a:p>
          <a:p>
            <a:pPr lvl="1">
              <a:spcAft>
                <a:spcPts val="1000"/>
              </a:spcAft>
            </a:pPr>
            <a:r>
              <a:rPr lang="en-US" sz="2000" b="1" dirty="0" smtClean="0">
                <a:solidFill>
                  <a:schemeClr val="accent3"/>
                </a:solidFill>
              </a:rPr>
              <a:t>Dr. Key Moon </a:t>
            </a:r>
            <a:r>
              <a:rPr lang="en-US" sz="2000" i="1" dirty="0" smtClean="0">
                <a:solidFill>
                  <a:schemeClr val="accent3"/>
                </a:solidFill>
              </a:rPr>
              <a:t>Specializes in Mechatronics</a:t>
            </a:r>
          </a:p>
          <a:p>
            <a:pPr lvl="2">
              <a:spcAft>
                <a:spcPts val="1000"/>
              </a:spcAft>
            </a:pPr>
            <a:r>
              <a:rPr lang="en-US" sz="1600" dirty="0" smtClean="0"/>
              <a:t>Using front wheel manipulation as primary control system.</a:t>
            </a:r>
          </a:p>
          <a:p>
            <a:pPr lvl="2">
              <a:spcAft>
                <a:spcPts val="1000"/>
              </a:spcAft>
            </a:pPr>
            <a:r>
              <a:rPr lang="en-US" sz="1600" dirty="0" smtClean="0"/>
              <a:t>Extruding a rod from the frame with training wheels for mechanical safety.</a:t>
            </a:r>
          </a:p>
          <a:p>
            <a:pPr lvl="1">
              <a:spcAft>
                <a:spcPts val="1000"/>
              </a:spcAft>
            </a:pPr>
            <a:r>
              <a:rPr lang="en-US" sz="2000" b="1" dirty="0" smtClean="0">
                <a:solidFill>
                  <a:schemeClr val="accent3"/>
                </a:solidFill>
              </a:rPr>
              <a:t>Steve McFadden and Others </a:t>
            </a:r>
            <a:r>
              <a:rPr lang="en-US" sz="2000" i="1" dirty="0" smtClean="0">
                <a:solidFill>
                  <a:schemeClr val="accent3"/>
                </a:solidFill>
              </a:rPr>
              <a:t>ME Students</a:t>
            </a:r>
            <a:endParaRPr lang="en-US" sz="2000" b="1" dirty="0" smtClean="0">
              <a:solidFill>
                <a:schemeClr val="accent3"/>
              </a:solidFill>
            </a:endParaRPr>
          </a:p>
          <a:p>
            <a:pPr lvl="2">
              <a:spcAft>
                <a:spcPts val="1000"/>
              </a:spcAft>
            </a:pPr>
            <a:r>
              <a:rPr lang="en-US" sz="1600" dirty="0" smtClean="0"/>
              <a:t>Implementing a gyroscope to achieve stability.</a:t>
            </a:r>
          </a:p>
          <a:p>
            <a:pPr lvl="3">
              <a:spcAft>
                <a:spcPts val="1000"/>
              </a:spcAft>
            </a:pPr>
            <a:r>
              <a:rPr lang="en-US" sz="1500" dirty="0" smtClean="0"/>
              <a:t>A robust design but would require a lot of power/torque</a:t>
            </a:r>
          </a:p>
          <a:p>
            <a:pPr lvl="1">
              <a:spcAft>
                <a:spcPts val="1000"/>
              </a:spcAft>
            </a:pPr>
            <a:r>
              <a:rPr lang="en-US" sz="2000" b="1" dirty="0" smtClean="0">
                <a:solidFill>
                  <a:schemeClr val="accent3"/>
                </a:solidFill>
              </a:rPr>
              <a:t>Gunnar</a:t>
            </a:r>
            <a:r>
              <a:rPr lang="en-US" sz="2000" dirty="0" smtClean="0">
                <a:solidFill>
                  <a:schemeClr val="accent3"/>
                </a:solidFill>
              </a:rPr>
              <a:t> </a:t>
            </a:r>
            <a:r>
              <a:rPr lang="en-US" sz="2000" b="1" dirty="0" err="1" smtClean="0">
                <a:solidFill>
                  <a:schemeClr val="accent3"/>
                </a:solidFill>
              </a:rPr>
              <a:t>Ristroph</a:t>
            </a:r>
            <a:r>
              <a:rPr lang="en-US" sz="2000" dirty="0" smtClean="0">
                <a:solidFill>
                  <a:schemeClr val="accent3"/>
                </a:solidFill>
              </a:rPr>
              <a:t> </a:t>
            </a:r>
            <a:r>
              <a:rPr lang="en-US" sz="2000" i="1" dirty="0" smtClean="0">
                <a:solidFill>
                  <a:schemeClr val="accent3"/>
                </a:solidFill>
              </a:rPr>
              <a:t>IJK Controls</a:t>
            </a:r>
            <a:endParaRPr lang="en-US" sz="1600" dirty="0" smtClean="0">
              <a:solidFill>
                <a:schemeClr val="accent3"/>
              </a:solidFill>
            </a:endParaRPr>
          </a:p>
          <a:p>
            <a:pPr lvl="2">
              <a:spcAft>
                <a:spcPts val="1000"/>
              </a:spcAft>
            </a:pPr>
            <a:r>
              <a:rPr lang="en-US" sz="1600" dirty="0" smtClean="0"/>
              <a:t>Also suggested front wheel manipulation.</a:t>
            </a:r>
          </a:p>
          <a:p>
            <a:pPr lvl="2">
              <a:spcAft>
                <a:spcPts val="1000"/>
              </a:spcAft>
            </a:pPr>
            <a:r>
              <a:rPr lang="en-US" sz="1600" dirty="0" smtClean="0"/>
              <a:t>Suggested types of sensors and software recommendations (AVR Studio)</a:t>
            </a:r>
          </a:p>
          <a:p>
            <a:pPr lvl="1">
              <a:spcAft>
                <a:spcPts val="1000"/>
              </a:spcAft>
            </a:pPr>
            <a:r>
              <a:rPr lang="en-US" sz="2000" b="1" dirty="0" smtClean="0">
                <a:solidFill>
                  <a:schemeClr val="accent3"/>
                </a:solidFill>
              </a:rPr>
              <a:t>John Berkeley </a:t>
            </a:r>
            <a:r>
              <a:rPr lang="en-US" sz="2000" i="1" dirty="0" smtClean="0">
                <a:solidFill>
                  <a:schemeClr val="accent3"/>
                </a:solidFill>
              </a:rPr>
              <a:t>PE </a:t>
            </a:r>
            <a:r>
              <a:rPr lang="en-US" sz="2000" i="1" dirty="0" err="1" smtClean="0">
                <a:solidFill>
                  <a:schemeClr val="accent3"/>
                </a:solidFill>
              </a:rPr>
              <a:t>Otte</a:t>
            </a:r>
            <a:r>
              <a:rPr lang="en-US" sz="2000" i="1" dirty="0" smtClean="0">
                <a:solidFill>
                  <a:schemeClr val="accent3"/>
                </a:solidFill>
              </a:rPr>
              <a:t>-Berkeley Group</a:t>
            </a:r>
          </a:p>
          <a:p>
            <a:pPr lvl="2">
              <a:spcAft>
                <a:spcPts val="1000"/>
              </a:spcAft>
            </a:pPr>
            <a:r>
              <a:rPr lang="en-US" sz="1600" dirty="0" smtClean="0"/>
              <a:t>Also suggested front wheel manipulation.</a:t>
            </a:r>
          </a:p>
          <a:p>
            <a:pPr lvl="1">
              <a:spcAft>
                <a:spcPts val="1000"/>
              </a:spcAft>
            </a:pPr>
            <a:r>
              <a:rPr lang="en-US" sz="2000" b="1" dirty="0" smtClean="0">
                <a:solidFill>
                  <a:schemeClr val="accent3"/>
                </a:solidFill>
              </a:rPr>
              <a:t>Dr. </a:t>
            </a:r>
            <a:r>
              <a:rPr lang="en-US" sz="2000" b="1" dirty="0" err="1" smtClean="0">
                <a:solidFill>
                  <a:schemeClr val="accent3"/>
                </a:solidFill>
              </a:rPr>
              <a:t>Morteza</a:t>
            </a:r>
            <a:r>
              <a:rPr lang="en-US" sz="2000" b="1" dirty="0" smtClean="0">
                <a:solidFill>
                  <a:schemeClr val="accent3"/>
                </a:solidFill>
              </a:rPr>
              <a:t> </a:t>
            </a:r>
            <a:r>
              <a:rPr lang="en-US" sz="2000" b="1" dirty="0" err="1" smtClean="0">
                <a:solidFill>
                  <a:schemeClr val="accent3"/>
                </a:solidFill>
              </a:rPr>
              <a:t>Mehrabadi</a:t>
            </a:r>
            <a:r>
              <a:rPr lang="en-US" sz="2000" b="1" dirty="0" smtClean="0">
                <a:solidFill>
                  <a:schemeClr val="accent3"/>
                </a:solidFill>
              </a:rPr>
              <a:t> </a:t>
            </a:r>
            <a:r>
              <a:rPr lang="en-US" sz="2000" i="1" dirty="0" err="1" smtClean="0">
                <a:solidFill>
                  <a:schemeClr val="accent3"/>
                </a:solidFill>
              </a:rPr>
              <a:t>Ph.D</a:t>
            </a:r>
            <a:r>
              <a:rPr lang="en-US" sz="2000" i="1" dirty="0" smtClean="0">
                <a:solidFill>
                  <a:schemeClr val="accent3"/>
                </a:solidFill>
              </a:rPr>
              <a:t> Mechanical Engineering</a:t>
            </a:r>
          </a:p>
          <a:p>
            <a:pPr lvl="2">
              <a:spcAft>
                <a:spcPts val="1000"/>
              </a:spcAft>
            </a:pPr>
            <a:r>
              <a:rPr lang="en-US" sz="1600" dirty="0" smtClean="0"/>
              <a:t>Listen to Dr. Moon</a:t>
            </a:r>
          </a:p>
          <a:p>
            <a:pPr lvl="2">
              <a:buNone/>
            </a:pPr>
            <a:endParaRPr lang="en-US" sz="1600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Fail Early, Fail Often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Abandoning the pendulum design</a:t>
            </a:r>
          </a:p>
          <a:p>
            <a:pPr lvl="1"/>
            <a:r>
              <a:rPr lang="en-US" dirty="0" smtClean="0"/>
              <a:t>Problems include</a:t>
            </a:r>
          </a:p>
          <a:p>
            <a:pPr lvl="2"/>
            <a:r>
              <a:rPr lang="en-US" dirty="0" smtClean="0"/>
              <a:t>Reaction forces</a:t>
            </a:r>
          </a:p>
          <a:p>
            <a:pPr lvl="2"/>
            <a:r>
              <a:rPr lang="en-US" dirty="0" smtClean="0"/>
              <a:t>Control opposite of theory</a:t>
            </a:r>
          </a:p>
          <a:p>
            <a:pPr lvl="2"/>
            <a:r>
              <a:rPr lang="en-US" dirty="0" smtClean="0"/>
              <a:t>Response time</a:t>
            </a:r>
          </a:p>
          <a:p>
            <a:pPr lvl="1"/>
            <a:r>
              <a:rPr lang="en-US" dirty="0" smtClean="0"/>
              <a:t>Instead focusing on other designs, primarily:</a:t>
            </a:r>
          </a:p>
          <a:p>
            <a:pPr lvl="2"/>
            <a:r>
              <a:rPr lang="en-US" dirty="0" smtClean="0"/>
              <a:t>Only front wheel manipulation</a:t>
            </a:r>
          </a:p>
          <a:p>
            <a:pPr lvl="2"/>
            <a:r>
              <a:rPr lang="en-US" dirty="0" smtClean="0"/>
              <a:t>Gyroscope</a:t>
            </a:r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858757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Revised Goals for Semester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Determine CG</a:t>
            </a:r>
          </a:p>
          <a:p>
            <a:pPr lvl="1"/>
            <a:r>
              <a:rPr lang="en-US" dirty="0" smtClean="0"/>
              <a:t>Rig to suspend bike</a:t>
            </a:r>
          </a:p>
          <a:p>
            <a:pPr lvl="1"/>
            <a:r>
              <a:rPr lang="en-US" dirty="0" smtClean="0"/>
              <a:t>Intersecting line method</a:t>
            </a:r>
          </a:p>
          <a:p>
            <a:r>
              <a:rPr lang="en-US" dirty="0" smtClean="0"/>
              <a:t>Guess and Check</a:t>
            </a:r>
          </a:p>
          <a:p>
            <a:pPr lvl="1"/>
            <a:r>
              <a:rPr lang="en-US" dirty="0" smtClean="0"/>
              <a:t>Dynamics of machine are not well defined</a:t>
            </a:r>
          </a:p>
          <a:p>
            <a:pPr lvl="1"/>
            <a:r>
              <a:rPr lang="en-US" dirty="0" smtClean="0"/>
              <a:t>Determine if controller redesign is necessary</a:t>
            </a:r>
          </a:p>
          <a:p>
            <a:pPr lvl="2"/>
            <a:r>
              <a:rPr lang="en-US" dirty="0" smtClean="0"/>
              <a:t>Faster response time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92720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Week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Finalized design</a:t>
            </a:r>
          </a:p>
          <a:p>
            <a:pPr lvl="1"/>
            <a:r>
              <a:rPr lang="en-US" dirty="0" smtClean="0"/>
              <a:t>Decision on Gyroscope design</a:t>
            </a:r>
          </a:p>
          <a:p>
            <a:pPr lvl="1"/>
            <a:r>
              <a:rPr lang="en-US" dirty="0" smtClean="0"/>
              <a:t>Rework electronic to get it to turn on</a:t>
            </a:r>
          </a:p>
          <a:p>
            <a:pPr lvl="1"/>
            <a:r>
              <a:rPr lang="en-US" dirty="0" smtClean="0"/>
              <a:t>Examine current state of data logging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1586810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5200" y="2590800"/>
            <a:ext cx="2971800" cy="1143000"/>
          </a:xfrm>
        </p:spPr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7254230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98</TotalTime>
  <Words>319</Words>
  <Application>Microsoft Office PowerPoint</Application>
  <PresentationFormat>On-screen Show (4:3)</PresentationFormat>
  <Paragraphs>72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Solstice</vt:lpstr>
      <vt:lpstr>AutoMoto Group 16</vt:lpstr>
      <vt:lpstr>Block Diagram Representation</vt:lpstr>
      <vt:lpstr>Previous Design</vt:lpstr>
      <vt:lpstr>Advice: Professors, Colleagues, and Professionals</vt:lpstr>
      <vt:lpstr>Advice: Professors, Colleagues, and Professionals</vt:lpstr>
      <vt:lpstr>Fail Early, Fail Often</vt:lpstr>
      <vt:lpstr>Revised Goals for Semester</vt:lpstr>
      <vt:lpstr>Next Week</vt:lpstr>
      <vt:lpstr>Questions?</vt:lpstr>
    </vt:vector>
  </TitlesOfParts>
  <Company>College of Engineering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Group 16</dc:title>
  <dc:creator>levi</dc:creator>
  <cp:lastModifiedBy>Greg Berkeley</cp:lastModifiedBy>
  <cp:revision>6</cp:revision>
  <dcterms:created xsi:type="dcterms:W3CDTF">2011-12-01T22:29:52Z</dcterms:created>
  <dcterms:modified xsi:type="dcterms:W3CDTF">2011-12-01T22:30:19Z</dcterms:modified>
</cp:coreProperties>
</file>